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sldIdLst>
    <p:sldId id="318" r:id="rId3"/>
    <p:sldId id="326" r:id="rId4"/>
    <p:sldId id="322" r:id="rId5"/>
    <p:sldId id="323" r:id="rId6"/>
    <p:sldId id="324" r:id="rId7"/>
    <p:sldId id="283" r:id="rId8"/>
    <p:sldId id="319" r:id="rId9"/>
    <p:sldId id="327" r:id="rId10"/>
    <p:sldId id="328" r:id="rId11"/>
    <p:sldId id="329" r:id="rId12"/>
    <p:sldId id="313" r:id="rId13"/>
  </p:sldIdLst>
  <p:sldSz cx="9144000" cy="6858000" type="screen4x3"/>
  <p:notesSz cx="6858000" cy="9144000"/>
  <p:embeddedFontLst>
    <p:embeddedFont>
      <p:font typeface="Franklin Gothic Demi Cond"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7C7"/>
    <a:srgbClr val="6DB33F"/>
    <a:srgbClr val="FCA304"/>
    <a:srgbClr val="A7A7A7"/>
    <a:srgbClr val="D6EBC7"/>
    <a:srgbClr val="BCD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0485" autoAdjust="0"/>
  </p:normalViewPr>
  <p:slideViewPr>
    <p:cSldViewPr>
      <p:cViewPr varScale="1">
        <p:scale>
          <a:sx n="61" d="100"/>
          <a:sy n="61" d="100"/>
        </p:scale>
        <p:origin x="15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30805229534988"/>
          <c:y val="0.14172230566947785"/>
          <c:w val="0.3857916109542911"/>
          <c:h val="0.64711238922818104"/>
        </c:manualLayout>
      </c:layout>
      <c:pieChart>
        <c:varyColors val="1"/>
        <c:ser>
          <c:idx val="0"/>
          <c:order val="0"/>
          <c:tx>
            <c:strRef>
              <c:f>Sheet1!$B$1</c:f>
              <c:strCache>
                <c:ptCount val="1"/>
                <c:pt idx="0">
                  <c:v>Party ID</c:v>
                </c:pt>
              </c:strCache>
            </c:strRef>
          </c:tx>
          <c:spPr>
            <a:solidFill>
              <a:srgbClr val="002060"/>
            </a:solidFill>
          </c:spPr>
          <c:dPt>
            <c:idx val="0"/>
            <c:bubble3D val="0"/>
            <c:spPr>
              <a:solidFill>
                <a:srgbClr val="C00000"/>
              </a:solidFill>
            </c:spPr>
            <c:extLst>
              <c:ext xmlns:c16="http://schemas.microsoft.com/office/drawing/2014/chart" uri="{C3380CC4-5D6E-409C-BE32-E72D297353CC}">
                <c16:uniqueId val="{00000001-A903-4F62-9FD7-17384A59A160}"/>
              </c:ext>
            </c:extLst>
          </c:dPt>
          <c:dPt>
            <c:idx val="1"/>
            <c:bubble3D val="0"/>
            <c:spPr>
              <a:solidFill>
                <a:schemeClr val="accent5">
                  <a:lumMod val="50000"/>
                </a:schemeClr>
              </a:solidFill>
              <a:ln>
                <a:solidFill>
                  <a:schemeClr val="bg1"/>
                </a:solidFill>
              </a:ln>
            </c:spPr>
            <c:extLst>
              <c:ext xmlns:c16="http://schemas.microsoft.com/office/drawing/2014/chart" uri="{C3380CC4-5D6E-409C-BE32-E72D297353CC}">
                <c16:uniqueId val="{00000003-A903-4F62-9FD7-17384A59A160}"/>
              </c:ext>
            </c:extLst>
          </c:dPt>
          <c:dPt>
            <c:idx val="2"/>
            <c:bubble3D val="0"/>
            <c:spPr>
              <a:solidFill>
                <a:schemeClr val="accent3">
                  <a:lumMod val="50000"/>
                </a:schemeClr>
              </a:solidFill>
            </c:spPr>
            <c:extLst>
              <c:ext xmlns:c16="http://schemas.microsoft.com/office/drawing/2014/chart" uri="{C3380CC4-5D6E-409C-BE32-E72D297353CC}">
                <c16:uniqueId val="{00000005-A903-4F62-9FD7-17384A59A160}"/>
              </c:ext>
            </c:extLst>
          </c:dPt>
          <c:dPt>
            <c:idx val="3"/>
            <c:bubble3D val="0"/>
            <c:extLst>
              <c:ext xmlns:c16="http://schemas.microsoft.com/office/drawing/2014/chart" uri="{C3380CC4-5D6E-409C-BE32-E72D297353CC}">
                <c16:uniqueId val="{00000006-A903-4F62-9FD7-17384A59A160}"/>
              </c:ext>
            </c:extLst>
          </c:dPt>
          <c:dPt>
            <c:idx val="4"/>
            <c:bubble3D val="0"/>
            <c:spPr>
              <a:solidFill>
                <a:schemeClr val="bg1">
                  <a:lumMod val="85000"/>
                </a:schemeClr>
              </a:solidFill>
            </c:spPr>
            <c:extLst>
              <c:ext xmlns:c16="http://schemas.microsoft.com/office/drawing/2014/chart" uri="{C3380CC4-5D6E-409C-BE32-E72D297353CC}">
                <c16:uniqueId val="{00000008-A903-4F62-9FD7-17384A59A160}"/>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03-4F62-9FD7-17384A59A160}"/>
                </c:ext>
              </c:extLst>
            </c:dLbl>
            <c:dLbl>
              <c:idx val="4"/>
              <c:spPr/>
              <c:txPr>
                <a:bodyPr/>
                <a:lstStyle/>
                <a:p>
                  <a:pPr>
                    <a:defRPr sz="2400" b="1">
                      <a:solidFill>
                        <a:schemeClr val="tx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A903-4F62-9FD7-17384A59A160}"/>
                </c:ext>
              </c:extLst>
            </c:dLbl>
            <c:spPr>
              <a:noFill/>
              <a:ln>
                <a:noFill/>
              </a:ln>
              <a:effectLst/>
            </c:spPr>
            <c:txPr>
              <a:bodyPr/>
              <a:lstStyle/>
              <a:p>
                <a:pPr>
                  <a:defRPr sz="2400" b="1">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No</c:v>
                </c:pt>
                <c:pt idx="1">
                  <c:v>Yes, Myself</c:v>
                </c:pt>
                <c:pt idx="2">
                  <c:v>Yes, family member</c:v>
                </c:pt>
                <c:pt idx="3">
                  <c:v>Yes, close friend</c:v>
                </c:pt>
              </c:strCache>
            </c:strRef>
          </c:cat>
          <c:val>
            <c:numRef>
              <c:f>Sheet1!$B$2:$B$5</c:f>
              <c:numCache>
                <c:formatCode>General</c:formatCode>
                <c:ptCount val="4"/>
                <c:pt idx="0">
                  <c:v>49</c:v>
                </c:pt>
                <c:pt idx="1">
                  <c:v>16</c:v>
                </c:pt>
                <c:pt idx="2">
                  <c:v>33</c:v>
                </c:pt>
                <c:pt idx="3">
                  <c:v>10</c:v>
                </c:pt>
              </c:numCache>
            </c:numRef>
          </c:val>
          <c:extLst>
            <c:ext xmlns:c16="http://schemas.microsoft.com/office/drawing/2014/chart" uri="{C3380CC4-5D6E-409C-BE32-E72D297353CC}">
              <c16:uniqueId val="{00000009-A903-4F62-9FD7-17384A59A160}"/>
            </c:ext>
          </c:extLst>
        </c:ser>
        <c:dLbls>
          <c:showLegendKey val="0"/>
          <c:showVal val="0"/>
          <c:showCatName val="0"/>
          <c:showSerName val="0"/>
          <c:showPercent val="0"/>
          <c:showBubbleSize val="0"/>
          <c:showLeaderLines val="0"/>
        </c:dLbls>
        <c:firstSliceAng val="0"/>
      </c:pieChart>
    </c:plotArea>
    <c:legend>
      <c:legendPos val="l"/>
      <c:layout>
        <c:manualLayout>
          <c:xMode val="edge"/>
          <c:yMode val="edge"/>
          <c:x val="0"/>
          <c:y val="0.13502070537193356"/>
          <c:w val="0.26803892437973553"/>
          <c:h val="0.292802056395115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3972712870354E-2"/>
          <c:y val="3.7348884526727209E-2"/>
          <c:w val="0.94840942928011296"/>
          <c:h val="0.8401499232438907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extLst>
              <c:ext xmlns:c16="http://schemas.microsoft.com/office/drawing/2014/chart" uri="{C3380CC4-5D6E-409C-BE32-E72D297353CC}">
                <c16:uniqueId val="{00000000-21B6-4AF0-841F-EEE14A8A17A4}"/>
              </c:ext>
            </c:extLst>
          </c:dPt>
          <c:dPt>
            <c:idx val="1"/>
            <c:invertIfNegative val="0"/>
            <c:bubble3D val="0"/>
            <c:extLst>
              <c:ext xmlns:c16="http://schemas.microsoft.com/office/drawing/2014/chart" uri="{C3380CC4-5D6E-409C-BE32-E72D297353CC}">
                <c16:uniqueId val="{00000001-21B6-4AF0-841F-EEE14A8A17A4}"/>
              </c:ext>
            </c:extLst>
          </c:dPt>
          <c:dPt>
            <c:idx val="2"/>
            <c:invertIfNegative val="0"/>
            <c:bubble3D val="0"/>
            <c:extLst>
              <c:ext xmlns:c16="http://schemas.microsoft.com/office/drawing/2014/chart" uri="{C3380CC4-5D6E-409C-BE32-E72D297353CC}">
                <c16:uniqueId val="{00000002-21B6-4AF0-841F-EEE14A8A17A4}"/>
              </c:ext>
            </c:extLst>
          </c:dPt>
          <c:dPt>
            <c:idx val="3"/>
            <c:invertIfNegative val="0"/>
            <c:bubble3D val="0"/>
            <c:extLst>
              <c:ext xmlns:c16="http://schemas.microsoft.com/office/drawing/2014/chart" uri="{C3380CC4-5D6E-409C-BE32-E72D297353CC}">
                <c16:uniqueId val="{00000003-21B6-4AF0-841F-EEE14A8A17A4}"/>
              </c:ext>
            </c:extLst>
          </c:dPt>
          <c:dPt>
            <c:idx val="4"/>
            <c:invertIfNegative val="0"/>
            <c:bubble3D val="0"/>
            <c:extLst>
              <c:ext xmlns:c16="http://schemas.microsoft.com/office/drawing/2014/chart" uri="{C3380CC4-5D6E-409C-BE32-E72D297353CC}">
                <c16:uniqueId val="{00000004-21B6-4AF0-841F-EEE14A8A17A4}"/>
              </c:ext>
            </c:extLst>
          </c:dPt>
          <c:dPt>
            <c:idx val="5"/>
            <c:invertIfNegative val="0"/>
            <c:bubble3D val="0"/>
            <c:extLst>
              <c:ext xmlns:c16="http://schemas.microsoft.com/office/drawing/2014/chart" uri="{C3380CC4-5D6E-409C-BE32-E72D297353CC}">
                <c16:uniqueId val="{00000005-21B6-4AF0-841F-EEE14A8A17A4}"/>
              </c:ext>
            </c:extLst>
          </c:dPt>
          <c:dPt>
            <c:idx val="6"/>
            <c:invertIfNegative val="0"/>
            <c:bubble3D val="0"/>
            <c:extLst>
              <c:ext xmlns:c16="http://schemas.microsoft.com/office/drawing/2014/chart" uri="{C3380CC4-5D6E-409C-BE32-E72D297353CC}">
                <c16:uniqueId val="{00000006-21B6-4AF0-841F-EEE14A8A17A4}"/>
              </c:ext>
            </c:extLst>
          </c:dPt>
          <c:dPt>
            <c:idx val="7"/>
            <c:invertIfNegative val="0"/>
            <c:bubble3D val="0"/>
            <c:extLst>
              <c:ext xmlns:c16="http://schemas.microsoft.com/office/drawing/2014/chart" uri="{C3380CC4-5D6E-409C-BE32-E72D297353CC}">
                <c16:uniqueId val="{00000007-21B6-4AF0-841F-EEE14A8A17A4}"/>
              </c:ext>
            </c:extLst>
          </c:dPt>
          <c:dPt>
            <c:idx val="8"/>
            <c:invertIfNegative val="0"/>
            <c:bubble3D val="0"/>
            <c:extLst>
              <c:ext xmlns:c16="http://schemas.microsoft.com/office/drawing/2014/chart" uri="{C3380CC4-5D6E-409C-BE32-E72D297353CC}">
                <c16:uniqueId val="{00000008-21B6-4AF0-841F-EEE14A8A17A4}"/>
              </c:ext>
            </c:extLst>
          </c:dPt>
          <c:dPt>
            <c:idx val="9"/>
            <c:invertIfNegative val="0"/>
            <c:bubble3D val="0"/>
            <c:extLst>
              <c:ext xmlns:c16="http://schemas.microsoft.com/office/drawing/2014/chart" uri="{C3380CC4-5D6E-409C-BE32-E72D297353CC}">
                <c16:uniqueId val="{00000009-21B6-4AF0-841F-EEE14A8A17A4}"/>
              </c:ext>
            </c:extLst>
          </c:dPt>
          <c:dLbls>
            <c:dLbl>
              <c:idx val="1"/>
              <c:layout>
                <c:manualLayout>
                  <c:x val="0"/>
                  <c:y val="-5.789242695639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B6-4AF0-841F-EEE14A8A17A4}"/>
                </c:ext>
              </c:extLst>
            </c:dLbl>
            <c:spPr>
              <a:noFill/>
              <a:ln>
                <a:noFill/>
              </a:ln>
              <a:effectLst/>
            </c:spPr>
            <c:txPr>
              <a:bodyPr/>
              <a:lstStyle/>
              <a:p>
                <a:pPr>
                  <a:defRPr sz="2000" b="1">
                    <a:solidFill>
                      <a:schemeClr val="bg1"/>
                    </a:solidFill>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Personally disabled</c:v>
                </c:pt>
                <c:pt idx="2">
                  <c:v>Total disabled community</c:v>
                </c:pt>
              </c:strCache>
            </c:strRef>
          </c:cat>
          <c:val>
            <c:numRef>
              <c:f>Sheet1!$B$2:$B$4</c:f>
              <c:numCache>
                <c:formatCode>General</c:formatCode>
                <c:ptCount val="3"/>
                <c:pt idx="0">
                  <c:v>72</c:v>
                </c:pt>
                <c:pt idx="1">
                  <c:v>70</c:v>
                </c:pt>
                <c:pt idx="2">
                  <c:v>72</c:v>
                </c:pt>
              </c:numCache>
            </c:numRef>
          </c:val>
          <c:extLst>
            <c:ext xmlns:c16="http://schemas.microsoft.com/office/drawing/2014/chart" uri="{C3380CC4-5D6E-409C-BE32-E72D297353CC}">
              <c16:uniqueId val="{0000000A-21B6-4AF0-841F-EEE14A8A17A4}"/>
            </c:ext>
          </c:extLst>
        </c:ser>
        <c:dLbls>
          <c:showLegendKey val="0"/>
          <c:showVal val="1"/>
          <c:showCatName val="0"/>
          <c:showSerName val="0"/>
          <c:showPercent val="0"/>
          <c:showBubbleSize val="0"/>
        </c:dLbls>
        <c:gapWidth val="60"/>
        <c:overlap val="100"/>
        <c:axId val="40117760"/>
        <c:axId val="37125440"/>
      </c:barChart>
      <c:catAx>
        <c:axId val="40117760"/>
        <c:scaling>
          <c:orientation val="minMax"/>
        </c:scaling>
        <c:delete val="0"/>
        <c:axPos val="b"/>
        <c:numFmt formatCode="General" sourceLinked="0"/>
        <c:majorTickMark val="out"/>
        <c:minorTickMark val="none"/>
        <c:tickLblPos val="nextTo"/>
        <c:txPr>
          <a:bodyPr/>
          <a:lstStyle/>
          <a:p>
            <a:pPr>
              <a:defRPr sz="1800"/>
            </a:pPr>
            <a:endParaRPr lang="en-US"/>
          </a:p>
        </c:txPr>
        <c:crossAx val="37125440"/>
        <c:crosses val="autoZero"/>
        <c:auto val="1"/>
        <c:lblAlgn val="ctr"/>
        <c:lblOffset val="100"/>
        <c:noMultiLvlLbl val="0"/>
      </c:catAx>
      <c:valAx>
        <c:axId val="37125440"/>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40117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3972712870354E-2"/>
          <c:y val="3.7348884526727209E-2"/>
          <c:w val="0.94840942928011296"/>
          <c:h val="0.8401499232438907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extLst>
              <c:ext xmlns:c16="http://schemas.microsoft.com/office/drawing/2014/chart" uri="{C3380CC4-5D6E-409C-BE32-E72D297353CC}">
                <c16:uniqueId val="{00000001-66A3-4674-8792-5CFFB55DF6AE}"/>
              </c:ext>
            </c:extLst>
          </c:dPt>
          <c:dPt>
            <c:idx val="1"/>
            <c:invertIfNegative val="0"/>
            <c:bubble3D val="0"/>
            <c:spPr>
              <a:solidFill>
                <a:srgbClr val="C00000"/>
              </a:solidFill>
            </c:spPr>
            <c:extLst>
              <c:ext xmlns:c16="http://schemas.microsoft.com/office/drawing/2014/chart" uri="{C3380CC4-5D6E-409C-BE32-E72D297353CC}">
                <c16:uniqueId val="{00000003-66A3-4674-8792-5CFFB55DF6AE}"/>
              </c:ext>
            </c:extLst>
          </c:dPt>
          <c:dPt>
            <c:idx val="2"/>
            <c:invertIfNegative val="0"/>
            <c:bubble3D val="0"/>
            <c:spPr>
              <a:solidFill>
                <a:srgbClr val="002060"/>
              </a:solidFill>
            </c:spPr>
            <c:extLst>
              <c:ext xmlns:c16="http://schemas.microsoft.com/office/drawing/2014/chart" uri="{C3380CC4-5D6E-409C-BE32-E72D297353CC}">
                <c16:uniqueId val="{00000005-66A3-4674-8792-5CFFB55DF6AE}"/>
              </c:ext>
            </c:extLst>
          </c:dPt>
          <c:dPt>
            <c:idx val="3"/>
            <c:invertIfNegative val="0"/>
            <c:bubble3D val="0"/>
            <c:spPr>
              <a:solidFill>
                <a:srgbClr val="C00000"/>
              </a:solidFill>
            </c:spPr>
            <c:extLst>
              <c:ext xmlns:c16="http://schemas.microsoft.com/office/drawing/2014/chart" uri="{C3380CC4-5D6E-409C-BE32-E72D297353CC}">
                <c16:uniqueId val="{00000007-66A3-4674-8792-5CFFB55DF6AE}"/>
              </c:ext>
            </c:extLst>
          </c:dPt>
          <c:dPt>
            <c:idx val="4"/>
            <c:invertIfNegative val="0"/>
            <c:bubble3D val="0"/>
            <c:spPr>
              <a:solidFill>
                <a:srgbClr val="002060"/>
              </a:solidFill>
            </c:spPr>
            <c:extLst>
              <c:ext xmlns:c16="http://schemas.microsoft.com/office/drawing/2014/chart" uri="{C3380CC4-5D6E-409C-BE32-E72D297353CC}">
                <c16:uniqueId val="{00000009-66A3-4674-8792-5CFFB55DF6AE}"/>
              </c:ext>
            </c:extLst>
          </c:dPt>
          <c:dPt>
            <c:idx val="5"/>
            <c:invertIfNegative val="0"/>
            <c:bubble3D val="0"/>
            <c:spPr>
              <a:solidFill>
                <a:srgbClr val="C00000"/>
              </a:solidFill>
            </c:spPr>
            <c:extLst>
              <c:ext xmlns:c16="http://schemas.microsoft.com/office/drawing/2014/chart" uri="{C3380CC4-5D6E-409C-BE32-E72D297353CC}">
                <c16:uniqueId val="{0000000B-66A3-4674-8792-5CFFB55DF6AE}"/>
              </c:ext>
            </c:extLst>
          </c:dPt>
          <c:dPt>
            <c:idx val="6"/>
            <c:invertIfNegative val="0"/>
            <c:bubble3D val="0"/>
            <c:extLst>
              <c:ext xmlns:c16="http://schemas.microsoft.com/office/drawing/2014/chart" uri="{C3380CC4-5D6E-409C-BE32-E72D297353CC}">
                <c16:uniqueId val="{0000000C-66A3-4674-8792-5CFFB55DF6AE}"/>
              </c:ext>
            </c:extLst>
          </c:dPt>
          <c:dPt>
            <c:idx val="7"/>
            <c:invertIfNegative val="0"/>
            <c:bubble3D val="0"/>
            <c:extLst>
              <c:ext xmlns:c16="http://schemas.microsoft.com/office/drawing/2014/chart" uri="{C3380CC4-5D6E-409C-BE32-E72D297353CC}">
                <c16:uniqueId val="{0000000D-66A3-4674-8792-5CFFB55DF6AE}"/>
              </c:ext>
            </c:extLst>
          </c:dPt>
          <c:dPt>
            <c:idx val="8"/>
            <c:invertIfNegative val="0"/>
            <c:bubble3D val="0"/>
            <c:extLst>
              <c:ext xmlns:c16="http://schemas.microsoft.com/office/drawing/2014/chart" uri="{C3380CC4-5D6E-409C-BE32-E72D297353CC}">
                <c16:uniqueId val="{0000000E-66A3-4674-8792-5CFFB55DF6AE}"/>
              </c:ext>
            </c:extLst>
          </c:dPt>
          <c:dPt>
            <c:idx val="9"/>
            <c:invertIfNegative val="0"/>
            <c:bubble3D val="0"/>
            <c:extLst>
              <c:ext xmlns:c16="http://schemas.microsoft.com/office/drawing/2014/chart" uri="{C3380CC4-5D6E-409C-BE32-E72D297353CC}">
                <c16:uniqueId val="{0000000F-66A3-4674-8792-5CFFB55DF6AE}"/>
              </c:ext>
            </c:extLst>
          </c:dPt>
          <c:dLbls>
            <c:dLbl>
              <c:idx val="1"/>
              <c:layout>
                <c:manualLayout>
                  <c:x val="0"/>
                  <c:y val="-5.789242695639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A3-4674-8792-5CFFB55DF6AE}"/>
                </c:ext>
              </c:extLst>
            </c:dLbl>
            <c:spPr>
              <a:noFill/>
              <a:ln>
                <a:noFill/>
              </a:ln>
              <a:effectLst/>
            </c:spPr>
            <c:txPr>
              <a:bodyPr/>
              <a:lstStyle/>
              <a:p>
                <a:pPr>
                  <a:defRPr sz="1800" b="1">
                    <a:solidFill>
                      <a:schemeClr val="bg1"/>
                    </a:solidFill>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Right Track</c:v>
                </c:pt>
                <c:pt idx="1">
                  <c:v>Wrong Track</c:v>
                </c:pt>
                <c:pt idx="2">
                  <c:v>Right Track</c:v>
                </c:pt>
                <c:pt idx="3">
                  <c:v>Wrong Track</c:v>
                </c:pt>
                <c:pt idx="4">
                  <c:v>Right Track</c:v>
                </c:pt>
                <c:pt idx="5">
                  <c:v>Wrong Track</c:v>
                </c:pt>
              </c:strCache>
            </c:strRef>
          </c:cat>
          <c:val>
            <c:numRef>
              <c:f>Sheet1!$B$2:$B$7</c:f>
              <c:numCache>
                <c:formatCode>General</c:formatCode>
                <c:ptCount val="6"/>
                <c:pt idx="0">
                  <c:v>36</c:v>
                </c:pt>
                <c:pt idx="1">
                  <c:v>58</c:v>
                </c:pt>
                <c:pt idx="2">
                  <c:v>33</c:v>
                </c:pt>
                <c:pt idx="3">
                  <c:v>59</c:v>
                </c:pt>
                <c:pt idx="4">
                  <c:v>32</c:v>
                </c:pt>
                <c:pt idx="5">
                  <c:v>62</c:v>
                </c:pt>
              </c:numCache>
            </c:numRef>
          </c:val>
          <c:extLst>
            <c:ext xmlns:c16="http://schemas.microsoft.com/office/drawing/2014/chart" uri="{C3380CC4-5D6E-409C-BE32-E72D297353CC}">
              <c16:uniqueId val="{00000010-66A3-4674-8792-5CFFB55DF6AE}"/>
            </c:ext>
          </c:extLst>
        </c:ser>
        <c:dLbls>
          <c:showLegendKey val="0"/>
          <c:showVal val="1"/>
          <c:showCatName val="0"/>
          <c:showSerName val="0"/>
          <c:showPercent val="0"/>
          <c:showBubbleSize val="0"/>
        </c:dLbls>
        <c:gapWidth val="60"/>
        <c:overlap val="100"/>
        <c:axId val="35342336"/>
        <c:axId val="35391744"/>
      </c:barChart>
      <c:catAx>
        <c:axId val="35342336"/>
        <c:scaling>
          <c:orientation val="minMax"/>
        </c:scaling>
        <c:delete val="0"/>
        <c:axPos val="b"/>
        <c:numFmt formatCode="General" sourceLinked="0"/>
        <c:majorTickMark val="out"/>
        <c:minorTickMark val="none"/>
        <c:tickLblPos val="nextTo"/>
        <c:txPr>
          <a:bodyPr/>
          <a:lstStyle/>
          <a:p>
            <a:pPr>
              <a:defRPr sz="1800"/>
            </a:pPr>
            <a:endParaRPr lang="en-US"/>
          </a:p>
        </c:txPr>
        <c:crossAx val="35391744"/>
        <c:crosses val="autoZero"/>
        <c:auto val="1"/>
        <c:lblAlgn val="ctr"/>
        <c:lblOffset val="100"/>
        <c:noMultiLvlLbl val="0"/>
      </c:catAx>
      <c:valAx>
        <c:axId val="35391744"/>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35342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3972712870354E-2"/>
          <c:y val="3.7348884526727209E-2"/>
          <c:w val="0.94840942928011296"/>
          <c:h val="0.8401499232438907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extLst>
              <c:ext xmlns:c16="http://schemas.microsoft.com/office/drawing/2014/chart" uri="{C3380CC4-5D6E-409C-BE32-E72D297353CC}">
                <c16:uniqueId val="{00000001-44B7-4858-9BBC-6CCC160C0B84}"/>
              </c:ext>
            </c:extLst>
          </c:dPt>
          <c:dPt>
            <c:idx val="1"/>
            <c:invertIfNegative val="0"/>
            <c:bubble3D val="0"/>
            <c:spPr>
              <a:solidFill>
                <a:srgbClr val="C00000"/>
              </a:solidFill>
            </c:spPr>
            <c:extLst>
              <c:ext xmlns:c16="http://schemas.microsoft.com/office/drawing/2014/chart" uri="{C3380CC4-5D6E-409C-BE32-E72D297353CC}">
                <c16:uniqueId val="{00000003-44B7-4858-9BBC-6CCC160C0B84}"/>
              </c:ext>
            </c:extLst>
          </c:dPt>
          <c:dPt>
            <c:idx val="2"/>
            <c:invertIfNegative val="0"/>
            <c:bubble3D val="0"/>
            <c:spPr>
              <a:solidFill>
                <a:srgbClr val="002060"/>
              </a:solidFill>
            </c:spPr>
            <c:extLst>
              <c:ext xmlns:c16="http://schemas.microsoft.com/office/drawing/2014/chart" uri="{C3380CC4-5D6E-409C-BE32-E72D297353CC}">
                <c16:uniqueId val="{00000005-44B7-4858-9BBC-6CCC160C0B84}"/>
              </c:ext>
            </c:extLst>
          </c:dPt>
          <c:dPt>
            <c:idx val="3"/>
            <c:invertIfNegative val="0"/>
            <c:bubble3D val="0"/>
            <c:spPr>
              <a:solidFill>
                <a:srgbClr val="C00000"/>
              </a:solidFill>
            </c:spPr>
            <c:extLst>
              <c:ext xmlns:c16="http://schemas.microsoft.com/office/drawing/2014/chart" uri="{C3380CC4-5D6E-409C-BE32-E72D297353CC}">
                <c16:uniqueId val="{00000007-44B7-4858-9BBC-6CCC160C0B84}"/>
              </c:ext>
            </c:extLst>
          </c:dPt>
          <c:dPt>
            <c:idx val="4"/>
            <c:invertIfNegative val="0"/>
            <c:bubble3D val="0"/>
            <c:spPr>
              <a:solidFill>
                <a:srgbClr val="002060"/>
              </a:solidFill>
            </c:spPr>
            <c:extLst>
              <c:ext xmlns:c16="http://schemas.microsoft.com/office/drawing/2014/chart" uri="{C3380CC4-5D6E-409C-BE32-E72D297353CC}">
                <c16:uniqueId val="{00000009-44B7-4858-9BBC-6CCC160C0B84}"/>
              </c:ext>
            </c:extLst>
          </c:dPt>
          <c:dPt>
            <c:idx val="5"/>
            <c:invertIfNegative val="0"/>
            <c:bubble3D val="0"/>
            <c:spPr>
              <a:solidFill>
                <a:srgbClr val="C00000"/>
              </a:solidFill>
            </c:spPr>
            <c:extLst>
              <c:ext xmlns:c16="http://schemas.microsoft.com/office/drawing/2014/chart" uri="{C3380CC4-5D6E-409C-BE32-E72D297353CC}">
                <c16:uniqueId val="{0000000B-44B7-4858-9BBC-6CCC160C0B84}"/>
              </c:ext>
            </c:extLst>
          </c:dPt>
          <c:dPt>
            <c:idx val="6"/>
            <c:invertIfNegative val="0"/>
            <c:bubble3D val="0"/>
            <c:extLst>
              <c:ext xmlns:c16="http://schemas.microsoft.com/office/drawing/2014/chart" uri="{C3380CC4-5D6E-409C-BE32-E72D297353CC}">
                <c16:uniqueId val="{0000000C-44B7-4858-9BBC-6CCC160C0B84}"/>
              </c:ext>
            </c:extLst>
          </c:dPt>
          <c:dPt>
            <c:idx val="7"/>
            <c:invertIfNegative val="0"/>
            <c:bubble3D val="0"/>
            <c:extLst>
              <c:ext xmlns:c16="http://schemas.microsoft.com/office/drawing/2014/chart" uri="{C3380CC4-5D6E-409C-BE32-E72D297353CC}">
                <c16:uniqueId val="{0000000D-44B7-4858-9BBC-6CCC160C0B84}"/>
              </c:ext>
            </c:extLst>
          </c:dPt>
          <c:dPt>
            <c:idx val="8"/>
            <c:invertIfNegative val="0"/>
            <c:bubble3D val="0"/>
            <c:extLst>
              <c:ext xmlns:c16="http://schemas.microsoft.com/office/drawing/2014/chart" uri="{C3380CC4-5D6E-409C-BE32-E72D297353CC}">
                <c16:uniqueId val="{0000000E-44B7-4858-9BBC-6CCC160C0B84}"/>
              </c:ext>
            </c:extLst>
          </c:dPt>
          <c:dPt>
            <c:idx val="9"/>
            <c:invertIfNegative val="0"/>
            <c:bubble3D val="0"/>
            <c:extLst>
              <c:ext xmlns:c16="http://schemas.microsoft.com/office/drawing/2014/chart" uri="{C3380CC4-5D6E-409C-BE32-E72D297353CC}">
                <c16:uniqueId val="{0000000F-44B7-4858-9BBC-6CCC160C0B84}"/>
              </c:ext>
            </c:extLst>
          </c:dPt>
          <c:dLbls>
            <c:dLbl>
              <c:idx val="1"/>
              <c:layout>
                <c:manualLayout>
                  <c:x val="0"/>
                  <c:y val="-5.789242695639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B7-4858-9BBC-6CCC160C0B84}"/>
                </c:ext>
              </c:extLst>
            </c:dLbl>
            <c:spPr>
              <a:noFill/>
              <a:ln>
                <a:noFill/>
              </a:ln>
              <a:effectLst/>
            </c:spPr>
            <c:txPr>
              <a:bodyPr/>
              <a:lstStyle/>
              <a:p>
                <a:pPr>
                  <a:defRPr sz="1800" b="1">
                    <a:solidFill>
                      <a:schemeClr val="bg1"/>
                    </a:solidFill>
                    <a:latin typeface="Calibri (Body)"/>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Approve</c:v>
                </c:pt>
                <c:pt idx="1">
                  <c:v>Disapprove</c:v>
                </c:pt>
                <c:pt idx="2">
                  <c:v>Approve</c:v>
                </c:pt>
                <c:pt idx="3">
                  <c:v>Disapprove</c:v>
                </c:pt>
                <c:pt idx="4">
                  <c:v>Approve</c:v>
                </c:pt>
                <c:pt idx="5">
                  <c:v>Disapprove</c:v>
                </c:pt>
              </c:strCache>
            </c:strRef>
          </c:cat>
          <c:val>
            <c:numRef>
              <c:f>Sheet1!$B$2:$B$7</c:f>
              <c:numCache>
                <c:formatCode>General</c:formatCode>
                <c:ptCount val="6"/>
                <c:pt idx="0">
                  <c:v>56</c:v>
                </c:pt>
                <c:pt idx="1">
                  <c:v>41</c:v>
                </c:pt>
                <c:pt idx="2">
                  <c:v>56</c:v>
                </c:pt>
                <c:pt idx="3">
                  <c:v>40</c:v>
                </c:pt>
                <c:pt idx="4">
                  <c:v>54</c:v>
                </c:pt>
                <c:pt idx="5">
                  <c:v>44</c:v>
                </c:pt>
              </c:numCache>
            </c:numRef>
          </c:val>
          <c:extLst>
            <c:ext xmlns:c16="http://schemas.microsoft.com/office/drawing/2014/chart" uri="{C3380CC4-5D6E-409C-BE32-E72D297353CC}">
              <c16:uniqueId val="{00000010-44B7-4858-9BBC-6CCC160C0B84}"/>
            </c:ext>
          </c:extLst>
        </c:ser>
        <c:dLbls>
          <c:showLegendKey val="0"/>
          <c:showVal val="1"/>
          <c:showCatName val="0"/>
          <c:showSerName val="0"/>
          <c:showPercent val="0"/>
          <c:showBubbleSize val="0"/>
        </c:dLbls>
        <c:gapWidth val="60"/>
        <c:overlap val="100"/>
        <c:axId val="42300928"/>
        <c:axId val="35394048"/>
      </c:barChart>
      <c:catAx>
        <c:axId val="42300928"/>
        <c:scaling>
          <c:orientation val="minMax"/>
        </c:scaling>
        <c:delete val="0"/>
        <c:axPos val="b"/>
        <c:numFmt formatCode="General" sourceLinked="0"/>
        <c:majorTickMark val="out"/>
        <c:minorTickMark val="none"/>
        <c:tickLblPos val="nextTo"/>
        <c:txPr>
          <a:bodyPr/>
          <a:lstStyle/>
          <a:p>
            <a:pPr>
              <a:defRPr sz="1800"/>
            </a:pPr>
            <a:endParaRPr lang="en-US"/>
          </a:p>
        </c:txPr>
        <c:crossAx val="35394048"/>
        <c:crosses val="autoZero"/>
        <c:auto val="1"/>
        <c:lblAlgn val="ctr"/>
        <c:lblOffset val="100"/>
        <c:noMultiLvlLbl val="0"/>
      </c:catAx>
      <c:valAx>
        <c:axId val="35394048"/>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42300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Sheet1!$A$2:$A$4</c:f>
              <c:numCache>
                <c:formatCode>General</c:formatCode>
                <c:ptCount val="3"/>
                <c:pt idx="0">
                  <c:v>59</c:v>
                </c:pt>
                <c:pt idx="1">
                  <c:v>61</c:v>
                </c:pt>
                <c:pt idx="2">
                  <c:v>67</c:v>
                </c:pt>
              </c:numCache>
            </c:numRef>
          </c:val>
          <c:extLst>
            <c:ext xmlns:c16="http://schemas.microsoft.com/office/drawing/2014/chart" uri="{C3380CC4-5D6E-409C-BE32-E72D297353CC}">
              <c16:uniqueId val="{00000000-B830-4167-93F1-9244E3FB22CE}"/>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Sheet1!$B$2:$B$4</c:f>
              <c:numCache>
                <c:formatCode>General</c:formatCode>
                <c:ptCount val="3"/>
                <c:pt idx="0">
                  <c:v>25</c:v>
                </c:pt>
                <c:pt idx="1">
                  <c:v>21</c:v>
                </c:pt>
                <c:pt idx="2">
                  <c:v>20</c:v>
                </c:pt>
              </c:numCache>
            </c:numRef>
          </c:val>
          <c:extLst>
            <c:ext xmlns:c16="http://schemas.microsoft.com/office/drawing/2014/chart" uri="{C3380CC4-5D6E-409C-BE32-E72D297353CC}">
              <c16:uniqueId val="{00000001-B830-4167-93F1-9244E3FB22CE}"/>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Sheet1!$C$2:$C$4</c:f>
              <c:numCache>
                <c:formatCode>General</c:formatCode>
                <c:ptCount val="3"/>
                <c:pt idx="0">
                  <c:v>84</c:v>
                </c:pt>
                <c:pt idx="1">
                  <c:v>82</c:v>
                </c:pt>
                <c:pt idx="2">
                  <c:v>87</c:v>
                </c:pt>
              </c:numCache>
            </c:numRef>
          </c:val>
          <c:extLst>
            <c:ext xmlns:c16="http://schemas.microsoft.com/office/drawing/2014/chart" uri="{C3380CC4-5D6E-409C-BE32-E72D297353CC}">
              <c16:uniqueId val="{00000002-B830-4167-93F1-9244E3FB22CE}"/>
            </c:ext>
          </c:extLst>
        </c:ser>
        <c:dLbls>
          <c:showLegendKey val="0"/>
          <c:showVal val="0"/>
          <c:showCatName val="0"/>
          <c:showSerName val="0"/>
          <c:showPercent val="0"/>
          <c:showBubbleSize val="0"/>
        </c:dLbls>
        <c:gapWidth val="22"/>
        <c:overlap val="100"/>
        <c:axId val="70951424"/>
        <c:axId val="71562304"/>
      </c:barChart>
      <c:catAx>
        <c:axId val="70951424"/>
        <c:scaling>
          <c:orientation val="minMax"/>
        </c:scaling>
        <c:delete val="1"/>
        <c:axPos val="l"/>
        <c:numFmt formatCode="General" sourceLinked="1"/>
        <c:majorTickMark val="out"/>
        <c:minorTickMark val="none"/>
        <c:tickLblPos val="nextTo"/>
        <c:crossAx val="71562304"/>
        <c:crosses val="autoZero"/>
        <c:auto val="0"/>
        <c:lblAlgn val="ctr"/>
        <c:lblOffset val="100"/>
        <c:noMultiLvlLbl val="0"/>
      </c:catAx>
      <c:valAx>
        <c:axId val="71562304"/>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70951424"/>
        <c:crosses val="autoZero"/>
        <c:crossBetween val="between"/>
        <c:majorUnit val="20"/>
      </c:valAx>
    </c:plotArea>
    <c:legend>
      <c:legendPos val="r"/>
      <c:legendEntry>
        <c:idx val="2"/>
        <c:delete val="1"/>
      </c:legendEntry>
      <c:layout>
        <c:manualLayout>
          <c:xMode val="edge"/>
          <c:yMode val="edge"/>
          <c:x val="0"/>
          <c:y val="0"/>
          <c:w val="1"/>
          <c:h val="5.4054402290622763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Sheet1!$A$2:$A$4</c:f>
              <c:numCache>
                <c:formatCode>General</c:formatCode>
                <c:ptCount val="3"/>
                <c:pt idx="0">
                  <c:v>30</c:v>
                </c:pt>
                <c:pt idx="1">
                  <c:v>30</c:v>
                </c:pt>
                <c:pt idx="2">
                  <c:v>39</c:v>
                </c:pt>
              </c:numCache>
            </c:numRef>
          </c:val>
          <c:extLst>
            <c:ext xmlns:c16="http://schemas.microsoft.com/office/drawing/2014/chart" uri="{C3380CC4-5D6E-409C-BE32-E72D297353CC}">
              <c16:uniqueId val="{00000000-6D8B-4441-A818-497778AFF3E7}"/>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Sheet1!$B$2:$B$4</c:f>
              <c:numCache>
                <c:formatCode>General</c:formatCode>
                <c:ptCount val="3"/>
                <c:pt idx="0">
                  <c:v>28</c:v>
                </c:pt>
                <c:pt idx="1">
                  <c:v>28</c:v>
                </c:pt>
                <c:pt idx="2">
                  <c:v>26</c:v>
                </c:pt>
              </c:numCache>
            </c:numRef>
          </c:val>
          <c:extLst>
            <c:ext xmlns:c16="http://schemas.microsoft.com/office/drawing/2014/chart" uri="{C3380CC4-5D6E-409C-BE32-E72D297353CC}">
              <c16:uniqueId val="{00000001-6D8B-4441-A818-497778AFF3E7}"/>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Sheet1!$C$2:$C$4</c:f>
              <c:numCache>
                <c:formatCode>General</c:formatCode>
                <c:ptCount val="3"/>
                <c:pt idx="0">
                  <c:v>58</c:v>
                </c:pt>
                <c:pt idx="1">
                  <c:v>58</c:v>
                </c:pt>
                <c:pt idx="2">
                  <c:v>65</c:v>
                </c:pt>
              </c:numCache>
            </c:numRef>
          </c:val>
          <c:extLst>
            <c:ext xmlns:c16="http://schemas.microsoft.com/office/drawing/2014/chart" uri="{C3380CC4-5D6E-409C-BE32-E72D297353CC}">
              <c16:uniqueId val="{00000002-6D8B-4441-A818-497778AFF3E7}"/>
            </c:ext>
          </c:extLst>
        </c:ser>
        <c:dLbls>
          <c:showLegendKey val="0"/>
          <c:showVal val="0"/>
          <c:showCatName val="0"/>
          <c:showSerName val="0"/>
          <c:showPercent val="0"/>
          <c:showBubbleSize val="0"/>
        </c:dLbls>
        <c:gapWidth val="22"/>
        <c:overlap val="100"/>
        <c:axId val="72626688"/>
        <c:axId val="71564608"/>
      </c:barChart>
      <c:catAx>
        <c:axId val="72626688"/>
        <c:scaling>
          <c:orientation val="minMax"/>
        </c:scaling>
        <c:delete val="1"/>
        <c:axPos val="l"/>
        <c:numFmt formatCode="General" sourceLinked="1"/>
        <c:majorTickMark val="out"/>
        <c:minorTickMark val="none"/>
        <c:tickLblPos val="nextTo"/>
        <c:crossAx val="71564608"/>
        <c:crosses val="autoZero"/>
        <c:auto val="0"/>
        <c:lblAlgn val="ctr"/>
        <c:lblOffset val="100"/>
        <c:noMultiLvlLbl val="0"/>
      </c:catAx>
      <c:valAx>
        <c:axId val="71564608"/>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72626688"/>
        <c:crosses val="autoZero"/>
        <c:crossBetween val="between"/>
        <c:majorUnit val="20"/>
      </c:valAx>
    </c:plotArea>
    <c:legend>
      <c:legendPos val="r"/>
      <c:legendEntry>
        <c:idx val="2"/>
        <c:delete val="1"/>
      </c:legendEntry>
      <c:layout>
        <c:manualLayout>
          <c:xMode val="edge"/>
          <c:yMode val="edge"/>
          <c:x val="0"/>
          <c:y val="0"/>
          <c:w val="1"/>
          <c:h val="5.4054402290622763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Sheet1!$A$2:$A$7</c:f>
              <c:numCache>
                <c:formatCode>General</c:formatCode>
                <c:ptCount val="6"/>
                <c:pt idx="0">
                  <c:v>12</c:v>
                </c:pt>
                <c:pt idx="1">
                  <c:v>19</c:v>
                </c:pt>
                <c:pt idx="2">
                  <c:v>34</c:v>
                </c:pt>
                <c:pt idx="3">
                  <c:v>42</c:v>
                </c:pt>
                <c:pt idx="4">
                  <c:v>49</c:v>
                </c:pt>
                <c:pt idx="5">
                  <c:v>63</c:v>
                </c:pt>
              </c:numCache>
            </c:numRef>
          </c:val>
          <c:extLst>
            <c:ext xmlns:c16="http://schemas.microsoft.com/office/drawing/2014/chart" uri="{C3380CC4-5D6E-409C-BE32-E72D297353CC}">
              <c16:uniqueId val="{00000000-44A5-4D35-A32E-ADDD41B0EF07}"/>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27</c:v>
                </c:pt>
                <c:pt idx="1">
                  <c:v>23</c:v>
                </c:pt>
                <c:pt idx="2">
                  <c:v>25</c:v>
                </c:pt>
                <c:pt idx="3">
                  <c:v>34</c:v>
                </c:pt>
                <c:pt idx="4">
                  <c:v>27</c:v>
                </c:pt>
                <c:pt idx="5">
                  <c:v>21</c:v>
                </c:pt>
              </c:numCache>
            </c:numRef>
          </c:val>
          <c:extLst>
            <c:ext xmlns:c16="http://schemas.microsoft.com/office/drawing/2014/chart" uri="{C3380CC4-5D6E-409C-BE32-E72D297353CC}">
              <c16:uniqueId val="{00000001-44A5-4D35-A32E-ADDD41B0EF07}"/>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General</c:formatCode>
                <c:ptCount val="6"/>
                <c:pt idx="0">
                  <c:v>39</c:v>
                </c:pt>
                <c:pt idx="1">
                  <c:v>42</c:v>
                </c:pt>
                <c:pt idx="2">
                  <c:v>59</c:v>
                </c:pt>
                <c:pt idx="3">
                  <c:v>76</c:v>
                </c:pt>
                <c:pt idx="4">
                  <c:v>76</c:v>
                </c:pt>
                <c:pt idx="5">
                  <c:v>84</c:v>
                </c:pt>
              </c:numCache>
            </c:numRef>
          </c:val>
          <c:extLst>
            <c:ext xmlns:c16="http://schemas.microsoft.com/office/drawing/2014/chart" uri="{C3380CC4-5D6E-409C-BE32-E72D297353CC}">
              <c16:uniqueId val="{00000002-44A5-4D35-A32E-ADDD41B0EF07}"/>
            </c:ext>
          </c:extLst>
        </c:ser>
        <c:dLbls>
          <c:showLegendKey val="0"/>
          <c:showVal val="0"/>
          <c:showCatName val="0"/>
          <c:showSerName val="0"/>
          <c:showPercent val="0"/>
          <c:showBubbleSize val="0"/>
        </c:dLbls>
        <c:gapWidth val="22"/>
        <c:overlap val="100"/>
        <c:axId val="80120320"/>
        <c:axId val="36415168"/>
      </c:barChart>
      <c:catAx>
        <c:axId val="80120320"/>
        <c:scaling>
          <c:orientation val="minMax"/>
        </c:scaling>
        <c:delete val="1"/>
        <c:axPos val="l"/>
        <c:numFmt formatCode="General" sourceLinked="1"/>
        <c:majorTickMark val="out"/>
        <c:minorTickMark val="none"/>
        <c:tickLblPos val="nextTo"/>
        <c:crossAx val="36415168"/>
        <c:crosses val="autoZero"/>
        <c:auto val="0"/>
        <c:lblAlgn val="ctr"/>
        <c:lblOffset val="100"/>
        <c:noMultiLvlLbl val="0"/>
      </c:catAx>
      <c:valAx>
        <c:axId val="36415168"/>
        <c:scaling>
          <c:orientation val="minMax"/>
          <c:max val="10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80120320"/>
        <c:crosses val="autoZero"/>
        <c:crossBetween val="between"/>
        <c:majorUnit val="20"/>
      </c:valAx>
    </c:plotArea>
    <c:legend>
      <c:legendPos val="r"/>
      <c:legendEntry>
        <c:idx val="2"/>
        <c:delete val="1"/>
      </c:legendEntry>
      <c:layout>
        <c:manualLayout>
          <c:xMode val="edge"/>
          <c:yMode val="edge"/>
          <c:x val="0"/>
          <c:y val="0"/>
          <c:w val="1"/>
          <c:h val="5.4054402290622763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Sheet1!$A$2:$A$7</c:f>
              <c:numCache>
                <c:formatCode>General</c:formatCode>
                <c:ptCount val="6"/>
                <c:pt idx="0">
                  <c:v>40</c:v>
                </c:pt>
                <c:pt idx="1">
                  <c:v>45</c:v>
                </c:pt>
                <c:pt idx="2">
                  <c:v>46</c:v>
                </c:pt>
                <c:pt idx="3">
                  <c:v>67</c:v>
                </c:pt>
                <c:pt idx="4">
                  <c:v>72</c:v>
                </c:pt>
                <c:pt idx="5">
                  <c:v>77</c:v>
                </c:pt>
              </c:numCache>
            </c:numRef>
          </c:val>
          <c:extLst>
            <c:ext xmlns:c16="http://schemas.microsoft.com/office/drawing/2014/chart" uri="{C3380CC4-5D6E-409C-BE32-E72D297353CC}">
              <c16:uniqueId val="{00000000-9A84-4F5A-B0F3-A94D9F496FB8}"/>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31</c:v>
                </c:pt>
                <c:pt idx="1">
                  <c:v>28</c:v>
                </c:pt>
                <c:pt idx="2">
                  <c:v>29</c:v>
                </c:pt>
                <c:pt idx="3">
                  <c:v>24</c:v>
                </c:pt>
                <c:pt idx="4">
                  <c:v>18</c:v>
                </c:pt>
                <c:pt idx="5">
                  <c:v>13</c:v>
                </c:pt>
              </c:numCache>
            </c:numRef>
          </c:val>
          <c:extLst>
            <c:ext xmlns:c16="http://schemas.microsoft.com/office/drawing/2014/chart" uri="{C3380CC4-5D6E-409C-BE32-E72D297353CC}">
              <c16:uniqueId val="{00000001-9A84-4F5A-B0F3-A94D9F496FB8}"/>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General</c:formatCode>
                <c:ptCount val="6"/>
                <c:pt idx="0">
                  <c:v>71</c:v>
                </c:pt>
                <c:pt idx="1">
                  <c:v>73</c:v>
                </c:pt>
                <c:pt idx="2">
                  <c:v>75</c:v>
                </c:pt>
                <c:pt idx="3">
                  <c:v>91</c:v>
                </c:pt>
                <c:pt idx="4">
                  <c:v>90</c:v>
                </c:pt>
                <c:pt idx="5">
                  <c:v>90</c:v>
                </c:pt>
              </c:numCache>
            </c:numRef>
          </c:val>
          <c:extLst>
            <c:ext xmlns:c16="http://schemas.microsoft.com/office/drawing/2014/chart" uri="{C3380CC4-5D6E-409C-BE32-E72D297353CC}">
              <c16:uniqueId val="{00000002-9A84-4F5A-B0F3-A94D9F496FB8}"/>
            </c:ext>
          </c:extLst>
        </c:ser>
        <c:dLbls>
          <c:showLegendKey val="0"/>
          <c:showVal val="0"/>
          <c:showCatName val="0"/>
          <c:showSerName val="0"/>
          <c:showPercent val="0"/>
          <c:showBubbleSize val="0"/>
        </c:dLbls>
        <c:gapWidth val="22"/>
        <c:overlap val="100"/>
        <c:axId val="40807424"/>
        <c:axId val="36417472"/>
      </c:barChart>
      <c:catAx>
        <c:axId val="40807424"/>
        <c:scaling>
          <c:orientation val="minMax"/>
        </c:scaling>
        <c:delete val="1"/>
        <c:axPos val="l"/>
        <c:numFmt formatCode="General" sourceLinked="1"/>
        <c:majorTickMark val="out"/>
        <c:minorTickMark val="none"/>
        <c:tickLblPos val="nextTo"/>
        <c:crossAx val="36417472"/>
        <c:crosses val="autoZero"/>
        <c:auto val="0"/>
        <c:lblAlgn val="ctr"/>
        <c:lblOffset val="100"/>
        <c:noMultiLvlLbl val="0"/>
      </c:catAx>
      <c:valAx>
        <c:axId val="36417472"/>
        <c:scaling>
          <c:orientation val="minMax"/>
          <c:max val="10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40807424"/>
        <c:crosses val="autoZero"/>
        <c:crossBetween val="between"/>
        <c:majorUnit val="20"/>
      </c:valAx>
    </c:plotArea>
    <c:legend>
      <c:legendPos val="r"/>
      <c:legendEntry>
        <c:idx val="2"/>
        <c:delete val="1"/>
      </c:legendEntry>
      <c:layout>
        <c:manualLayout>
          <c:xMode val="edge"/>
          <c:yMode val="edge"/>
          <c:x val="0"/>
          <c:y val="0"/>
          <c:w val="1"/>
          <c:h val="1.8700787401574805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576564269509215"/>
          <c:y val="6.8627450980392163E-2"/>
          <c:w val="0.50754500042982131"/>
          <c:h val="0.86556605424321942"/>
        </c:manualLayout>
      </c:layout>
      <c:barChart>
        <c:barDir val="bar"/>
        <c:grouping val="stacked"/>
        <c:varyColors val="0"/>
        <c:ser>
          <c:idx val="0"/>
          <c:order val="0"/>
          <c:tx>
            <c:strRef>
              <c:f>Sheet1!$A$1</c:f>
              <c:strCache>
                <c:ptCount val="1"/>
                <c:pt idx="0">
                  <c:v>Much more likely</c:v>
                </c:pt>
              </c:strCache>
            </c:strRef>
          </c:tx>
          <c:spPr>
            <a:solidFill>
              <a:schemeClr val="tx2">
                <a:lumMod val="50000"/>
              </a:schemeClr>
            </a:solidFill>
            <a:ln>
              <a:solidFill>
                <a:schemeClr val="bg1"/>
              </a:solidFill>
            </a:ln>
          </c:spPr>
          <c:invertIfNegative val="0"/>
          <c:dLbls>
            <c:spPr>
              <a:noFill/>
              <a:ln>
                <a:noFill/>
              </a:ln>
              <a:effectLst/>
            </c:spPr>
            <c:txPr>
              <a:bodyPr/>
              <a:lstStyle/>
              <a:p>
                <a:pPr>
                  <a:defRPr sz="1800" b="1">
                    <a:solidFill>
                      <a:schemeClr val="bg1"/>
                    </a:solidFill>
                    <a:latin typeface="Calibri (Body)"/>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Sheet1!$A$2:$A$7</c:f>
              <c:numCache>
                <c:formatCode>General</c:formatCode>
                <c:ptCount val="6"/>
                <c:pt idx="0">
                  <c:v>27</c:v>
                </c:pt>
                <c:pt idx="1">
                  <c:v>36</c:v>
                </c:pt>
                <c:pt idx="2">
                  <c:v>36</c:v>
                </c:pt>
                <c:pt idx="3">
                  <c:v>61</c:v>
                </c:pt>
                <c:pt idx="4">
                  <c:v>63</c:v>
                </c:pt>
                <c:pt idx="5">
                  <c:v>64</c:v>
                </c:pt>
              </c:numCache>
            </c:numRef>
          </c:val>
          <c:extLst>
            <c:ext xmlns:c16="http://schemas.microsoft.com/office/drawing/2014/chart" uri="{C3380CC4-5D6E-409C-BE32-E72D297353CC}">
              <c16:uniqueId val="{00000000-3A60-4096-80FD-1047325DDEF7}"/>
            </c:ext>
          </c:extLst>
        </c:ser>
        <c:ser>
          <c:idx val="1"/>
          <c:order val="1"/>
          <c:tx>
            <c:strRef>
              <c:f>Sheet1!$B$1</c:f>
              <c:strCache>
                <c:ptCount val="1"/>
                <c:pt idx="0">
                  <c:v>Somewhat more likely</c:v>
                </c:pt>
              </c:strCache>
            </c:strRef>
          </c:tx>
          <c:spPr>
            <a:solidFill>
              <a:schemeClr val="accent1"/>
            </a:solidFill>
            <a:ln>
              <a:solidFill>
                <a:schemeClr val="bg1"/>
              </a:solidFill>
            </a:ln>
          </c:spPr>
          <c:invertIfNegative val="0"/>
          <c:val>
            <c:numRef>
              <c:f>Sheet1!$B$2:$B$7</c:f>
              <c:numCache>
                <c:formatCode>General</c:formatCode>
                <c:ptCount val="6"/>
                <c:pt idx="0">
                  <c:v>32</c:v>
                </c:pt>
                <c:pt idx="1">
                  <c:v>22</c:v>
                </c:pt>
                <c:pt idx="2">
                  <c:v>31</c:v>
                </c:pt>
                <c:pt idx="3">
                  <c:v>25</c:v>
                </c:pt>
                <c:pt idx="4">
                  <c:v>23</c:v>
                </c:pt>
                <c:pt idx="5">
                  <c:v>22</c:v>
                </c:pt>
              </c:numCache>
            </c:numRef>
          </c:val>
          <c:extLst>
            <c:ext xmlns:c16="http://schemas.microsoft.com/office/drawing/2014/chart" uri="{C3380CC4-5D6E-409C-BE32-E72D297353CC}">
              <c16:uniqueId val="{00000001-3A60-4096-80FD-1047325DDEF7}"/>
            </c:ext>
          </c:extLst>
        </c:ser>
        <c:ser>
          <c:idx val="2"/>
          <c:order val="2"/>
          <c:tx>
            <c:strRef>
              <c:f>Sheet1!$C$1</c:f>
              <c:strCache>
                <c:ptCount val="1"/>
                <c:pt idx="0">
                  <c:v>Total</c:v>
                </c:pt>
              </c:strCache>
            </c:strRef>
          </c:tx>
          <c:spPr>
            <a:noFill/>
          </c:spPr>
          <c:invertIfNegative val="0"/>
          <c:dLbls>
            <c:spPr>
              <a:noFill/>
              <a:ln>
                <a:noFill/>
              </a:ln>
              <a:effectLst/>
            </c:spPr>
            <c:txPr>
              <a:bodyPr/>
              <a:lstStyle/>
              <a:p>
                <a:pPr>
                  <a:defRPr sz="1800" b="1">
                    <a:latin typeface="Calibri (Body)"/>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Sheet1!$C$2:$C$7</c:f>
              <c:numCache>
                <c:formatCode>General</c:formatCode>
                <c:ptCount val="6"/>
                <c:pt idx="0">
                  <c:v>59</c:v>
                </c:pt>
                <c:pt idx="1">
                  <c:v>58</c:v>
                </c:pt>
                <c:pt idx="2">
                  <c:v>67</c:v>
                </c:pt>
                <c:pt idx="3">
                  <c:v>86</c:v>
                </c:pt>
                <c:pt idx="4">
                  <c:v>86</c:v>
                </c:pt>
                <c:pt idx="5">
                  <c:v>86</c:v>
                </c:pt>
              </c:numCache>
            </c:numRef>
          </c:val>
          <c:extLst>
            <c:ext xmlns:c16="http://schemas.microsoft.com/office/drawing/2014/chart" uri="{C3380CC4-5D6E-409C-BE32-E72D297353CC}">
              <c16:uniqueId val="{00000002-3A60-4096-80FD-1047325DDEF7}"/>
            </c:ext>
          </c:extLst>
        </c:ser>
        <c:dLbls>
          <c:showLegendKey val="0"/>
          <c:showVal val="0"/>
          <c:showCatName val="0"/>
          <c:showSerName val="0"/>
          <c:showPercent val="0"/>
          <c:showBubbleSize val="0"/>
        </c:dLbls>
        <c:gapWidth val="22"/>
        <c:overlap val="100"/>
        <c:axId val="80333824"/>
        <c:axId val="36419776"/>
      </c:barChart>
      <c:catAx>
        <c:axId val="80333824"/>
        <c:scaling>
          <c:orientation val="minMax"/>
        </c:scaling>
        <c:delete val="1"/>
        <c:axPos val="l"/>
        <c:numFmt formatCode="General" sourceLinked="1"/>
        <c:majorTickMark val="out"/>
        <c:minorTickMark val="none"/>
        <c:tickLblPos val="nextTo"/>
        <c:crossAx val="36419776"/>
        <c:crosses val="autoZero"/>
        <c:auto val="0"/>
        <c:lblAlgn val="ctr"/>
        <c:lblOffset val="100"/>
        <c:noMultiLvlLbl val="0"/>
      </c:catAx>
      <c:valAx>
        <c:axId val="36419776"/>
        <c:scaling>
          <c:orientation val="minMax"/>
          <c:max val="10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80333824"/>
        <c:crosses val="autoZero"/>
        <c:crossBetween val="between"/>
        <c:majorUnit val="20"/>
      </c:valAx>
    </c:plotArea>
    <c:legend>
      <c:legendPos val="r"/>
      <c:legendEntry>
        <c:idx val="2"/>
        <c:delete val="1"/>
      </c:legendEntry>
      <c:layout>
        <c:manualLayout>
          <c:xMode val="edge"/>
          <c:yMode val="edge"/>
          <c:x val="0"/>
          <c:y val="0"/>
          <c:w val="1"/>
          <c:h val="5.4054402290622763E-2"/>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99D3D-7A51-4B89-B607-A5661CF2D694}" type="datetimeFigureOut">
              <a:rPr lang="en-US" smtClean="0"/>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C0A58-4BE2-4712-8343-4FBD9DF29A96}" type="slidenum">
              <a:rPr lang="en-US" smtClean="0"/>
              <a:t>‹#›</a:t>
            </a:fld>
            <a:endParaRPr lang="en-US"/>
          </a:p>
        </p:txBody>
      </p:sp>
    </p:spTree>
    <p:extLst>
      <p:ext uri="{BB962C8B-B14F-4D97-AF65-F5344CB8AC3E}">
        <p14:creationId xmlns:p14="http://schemas.microsoft.com/office/powerpoint/2010/main" val="141991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a:spLocks noGrp="1" noChangeArrowheads="1"/>
          </p:cNvSpPr>
          <p:nvPr>
            <p:ph type="sldNum" sz="quarter" idx="5"/>
          </p:nvPr>
        </p:nvSpPr>
        <p:spPr>
          <a:noFill/>
        </p:spPr>
        <p:txBody>
          <a:bodyPr/>
          <a:lstStyle/>
          <a:p>
            <a:fld id="{5D039C68-3259-458B-BAE2-91BF79C0CD6C}" type="slidenum">
              <a:rPr lang="en-US" smtClean="0">
                <a:solidFill>
                  <a:prstClr val="black"/>
                </a:solidFill>
              </a:rPr>
              <a:pPr/>
              <a:t>1</a:t>
            </a:fld>
            <a:endParaRPr lang="en-US" dirty="0">
              <a:solidFill>
                <a:prstClr val="black"/>
              </a:solidFill>
            </a:endParaRPr>
          </a:p>
        </p:txBody>
      </p:sp>
      <p:sp>
        <p:nvSpPr>
          <p:cNvPr id="655362" name="Rectangle 2"/>
          <p:cNvSpPr>
            <a:spLocks noGrp="1" noRot="1" noChangeAspect="1" noChangeArrowheads="1" noTextEdit="1"/>
          </p:cNvSpPr>
          <p:nvPr>
            <p:ph type="sldImg"/>
          </p:nvPr>
        </p:nvSpPr>
        <p:spPr>
          <a:xfrm>
            <a:off x="1144588" y="684213"/>
            <a:ext cx="4570412" cy="3429000"/>
          </a:xfrm>
          <a:ln/>
        </p:spPr>
      </p:sp>
      <p:sp>
        <p:nvSpPr>
          <p:cNvPr id="655363"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216939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96911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6175" y="685800"/>
            <a:ext cx="4568825" cy="3427413"/>
          </a:xfrm>
          <a:ln/>
        </p:spPr>
      </p:sp>
      <p:sp>
        <p:nvSpPr>
          <p:cNvPr id="56323" name="Rectangle 3"/>
          <p:cNvSpPr>
            <a:spLocks noGrp="1" noChangeArrowheads="1"/>
          </p:cNvSpPr>
          <p:nvPr>
            <p:ph type="body" idx="1"/>
          </p:nvPr>
        </p:nvSpPr>
        <p:spPr>
          <a:xfrm>
            <a:off x="684557" y="4342151"/>
            <a:ext cx="5488889" cy="4115426"/>
          </a:xfrm>
          <a:noFill/>
        </p:spPr>
        <p:txBody>
          <a:bodyPr lIns="91363" tIns="45682" rIns="91363" bIns="45682"/>
          <a:lstStyle/>
          <a:p>
            <a:r>
              <a:rPr lang="en-US" dirty="0"/>
              <a:t>Change to the circle</a:t>
            </a:r>
          </a:p>
        </p:txBody>
      </p:sp>
    </p:spTree>
    <p:extLst>
      <p:ext uri="{BB962C8B-B14F-4D97-AF65-F5344CB8AC3E}">
        <p14:creationId xmlns:p14="http://schemas.microsoft.com/office/powerpoint/2010/main" val="5491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5826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46685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978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7966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7200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21040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22342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0401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15064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02307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60719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713912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8275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22463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13034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17501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842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465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72605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54049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53740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0217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fontAlgn="base">
              <a:spcBef>
                <a:spcPct val="0"/>
              </a:spcBef>
              <a:spcAft>
                <a:spcPct val="0"/>
              </a:spcAft>
              <a:defRPr/>
            </a:pPr>
            <a:fld id="{CDA26C87-6BDD-47A8-95C5-DDC4C662310A}" type="slidenum">
              <a:rPr lang="en-US" smtClean="0">
                <a:solidFill>
                  <a:srgbClr val="EEECE1"/>
                </a:solidFill>
              </a:rPr>
              <a:pPr fontAlgn="base">
                <a:spcBef>
                  <a:spcPct val="0"/>
                </a:spcBef>
                <a:spcAft>
                  <a:spcPct val="0"/>
                </a:spcAft>
                <a:defRPr/>
              </a:pPr>
              <a:t>‹#›</a:t>
            </a:fld>
            <a:endParaRPr lang="en-US" dirty="0">
              <a:solidFill>
                <a:srgbClr val="EEECE1"/>
              </a:solidFill>
            </a:endParaRPr>
          </a:p>
        </p:txBody>
      </p:sp>
    </p:spTree>
    <p:extLst>
      <p:ext uri="{BB962C8B-B14F-4D97-AF65-F5344CB8AC3E}">
        <p14:creationId xmlns:p14="http://schemas.microsoft.com/office/powerpoint/2010/main" val="2960698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fontAlgn="base">
              <a:spcBef>
                <a:spcPct val="0"/>
              </a:spcBef>
              <a:spcAft>
                <a:spcPct val="0"/>
              </a:spcAft>
              <a:defRPr/>
            </a:pPr>
            <a:fld id="{CDA26C87-6BDD-47A8-95C5-DDC4C662310A}" type="slidenum">
              <a:rPr lang="en-US" smtClean="0">
                <a:solidFill>
                  <a:srgbClr val="EEECE1"/>
                </a:solidFill>
              </a:rPr>
              <a:pPr fontAlgn="base">
                <a:spcBef>
                  <a:spcPct val="0"/>
                </a:spcBef>
                <a:spcAft>
                  <a:spcPct val="0"/>
                </a:spcAft>
                <a:defRPr/>
              </a:pPr>
              <a:t>‹#›</a:t>
            </a:fld>
            <a:endParaRPr lang="en-US" dirty="0">
              <a:solidFill>
                <a:srgbClr val="EEECE1"/>
              </a:solidFill>
            </a:endParaRPr>
          </a:p>
        </p:txBody>
      </p:sp>
    </p:spTree>
    <p:extLst>
      <p:ext uri="{BB962C8B-B14F-4D97-AF65-F5344CB8AC3E}">
        <p14:creationId xmlns:p14="http://schemas.microsoft.com/office/powerpoint/2010/main" val="3218037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3718173"/>
            <a:ext cx="9144000" cy="1508105"/>
          </a:xfrm>
          <a:prstGeom prst="rect">
            <a:avLst/>
          </a:prstGeom>
          <a:noFill/>
        </p:spPr>
        <p:txBody>
          <a:bodyPr wrap="square" rtlCol="0">
            <a:spAutoFit/>
          </a:bodyPr>
          <a:lstStyle/>
          <a:p>
            <a:pPr algn="ctr"/>
            <a:r>
              <a:rPr lang="en-US" sz="3400" b="1" dirty="0">
                <a:solidFill>
                  <a:srgbClr val="6DB33F"/>
                </a:solidFill>
                <a:latin typeface="Franklin Gothic Demi Cond" panose="020B0706030402020204" pitchFamily="34" charset="0"/>
              </a:rPr>
              <a:t>RespectAbility </a:t>
            </a:r>
          </a:p>
          <a:p>
            <a:pPr algn="ctr"/>
            <a:r>
              <a:rPr lang="en-US" sz="3400" b="1" dirty="0">
                <a:solidFill>
                  <a:srgbClr val="6DB33F"/>
                </a:solidFill>
                <a:latin typeface="Franklin Gothic Demi Cond" panose="020B0706030402020204" pitchFamily="34" charset="0"/>
              </a:rPr>
              <a:t>October National Survey</a:t>
            </a:r>
            <a:endParaRPr lang="en-US" sz="2400" dirty="0">
              <a:latin typeface="Franklin Gothic Demi Cond" panose="020B0706030402020204" pitchFamily="34" charset="0"/>
            </a:endParaRPr>
          </a:p>
          <a:p>
            <a:pPr algn="ctr"/>
            <a:r>
              <a:rPr lang="en-US" sz="2400" b="1" dirty="0">
                <a:latin typeface="Franklin Gothic Demi Cond" panose="020B0706030402020204" pitchFamily="34" charset="0"/>
              </a:rPr>
              <a:t>Oct. 26</a:t>
            </a:r>
            <a:r>
              <a:rPr lang="en-US" sz="2400" b="1" baseline="30000" dirty="0">
                <a:latin typeface="Franklin Gothic Demi Cond" panose="020B0706030402020204" pitchFamily="34" charset="0"/>
              </a:rPr>
              <a:t>th</a:t>
            </a:r>
            <a:r>
              <a:rPr lang="en-US" sz="2400" b="1" dirty="0">
                <a:latin typeface="Franklin Gothic Demi Cond" panose="020B0706030402020204" pitchFamily="34" charset="0"/>
              </a:rPr>
              <a:t> 2016</a:t>
            </a:r>
          </a:p>
        </p:txBody>
      </p:sp>
      <p:sp>
        <p:nvSpPr>
          <p:cNvPr id="2" name="Slide Number Placeholder 1"/>
          <p:cNvSpPr>
            <a:spLocks noGrp="1"/>
          </p:cNvSpPr>
          <p:nvPr>
            <p:ph type="sldNum" sz="quarter" idx="12"/>
          </p:nvPr>
        </p:nvSpPr>
        <p:spPr/>
        <p:txBody>
          <a:bodyPr/>
          <a:lstStyle/>
          <a:p>
            <a:fld id="{667EDE66-A42E-43EB-A6E7-1EF2FED8A4FF}" type="slidenum">
              <a:rPr lang="en-US" smtClean="0"/>
              <a:t>1</a:t>
            </a:fld>
            <a:endParaRPr lang="en-US"/>
          </a:p>
        </p:txBody>
      </p:sp>
      <p:pic>
        <p:nvPicPr>
          <p:cNvPr id="5" name="Picture 9" descr="dc letterhead logo"/>
          <p:cNvPicPr>
            <a:picLocks noChangeAspect="1" noChangeArrowheads="1"/>
          </p:cNvPicPr>
          <p:nvPr/>
        </p:nvPicPr>
        <p:blipFill>
          <a:blip r:embed="rId4">
            <a:extLst>
              <a:ext uri="{28A0092B-C50C-407E-A947-70E740481C1C}">
                <a14:useLocalDpi xmlns:a14="http://schemas.microsoft.com/office/drawing/2010/main" val="0"/>
              </a:ext>
            </a:extLst>
          </a:blip>
          <a:srcRect l="473" t="3273" b="3273"/>
          <a:stretch>
            <a:fillRect/>
          </a:stretch>
        </p:blipFill>
        <p:spPr bwMode="auto">
          <a:xfrm>
            <a:off x="1828800" y="1665427"/>
            <a:ext cx="5181600" cy="7827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461" y="3592"/>
            <a:ext cx="2203739" cy="166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425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10</a:t>
            </a:fld>
            <a:endParaRPr lang="en-US" dirty="0">
              <a:solidFill>
                <a:srgbClr val="EEECE1"/>
              </a:solidFill>
            </a:endParaRPr>
          </a:p>
        </p:txBody>
      </p:sp>
      <p:sp>
        <p:nvSpPr>
          <p:cNvPr id="5" name="Rectangle 4"/>
          <p:cNvSpPr/>
          <p:nvPr/>
        </p:nvSpPr>
        <p:spPr>
          <a:xfrm>
            <a:off x="0" y="534259"/>
            <a:ext cx="9081448" cy="630942"/>
          </a:xfrm>
          <a:prstGeom prst="rect">
            <a:avLst/>
          </a:prstGeom>
        </p:spPr>
        <p:txBody>
          <a:bodyPr wrap="square">
            <a:spAutoFit/>
          </a:bodyPr>
          <a:lstStyle/>
          <a:p>
            <a:r>
              <a:rPr lang="en-US" sz="3500" dirty="0">
                <a:solidFill>
                  <a:prstClr val="black"/>
                </a:solidFill>
                <a:latin typeface="Franklin Gothic Demi Cond"/>
                <a:cs typeface="Franklin Gothic Demi Cond"/>
              </a:rPr>
              <a:t>Among undecided in congressional race</a:t>
            </a:r>
          </a:p>
        </p:txBody>
      </p:sp>
      <p:graphicFrame>
        <p:nvGraphicFramePr>
          <p:cNvPr id="4" name="Chart 3"/>
          <p:cNvGraphicFramePr/>
          <p:nvPr>
            <p:extLst>
              <p:ext uri="{D42A27DB-BD31-4B8C-83A1-F6EECF244321}">
                <p14:modId xmlns:p14="http://schemas.microsoft.com/office/powerpoint/2010/main" val="1764056146"/>
              </p:ext>
            </p:extLst>
          </p:nvPr>
        </p:nvGraphicFramePr>
        <p:xfrm>
          <a:off x="3048000" y="1828800"/>
          <a:ext cx="6033448"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1430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0" y="2057400"/>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Ending rape and assault of children and adults with disabilities.</a:t>
            </a:r>
          </a:p>
        </p:txBody>
      </p:sp>
      <p:sp>
        <p:nvSpPr>
          <p:cNvPr id="18" name="TextBox 1"/>
          <p:cNvSpPr txBox="1"/>
          <p:nvPr/>
        </p:nvSpPr>
        <p:spPr>
          <a:xfrm>
            <a:off x="0" y="3124200"/>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Standing up against Hollywood bigotry</a:t>
            </a:r>
          </a:p>
        </p:txBody>
      </p:sp>
      <p:cxnSp>
        <p:nvCxnSpPr>
          <p:cNvPr id="21" name="Straight Connector 20"/>
          <p:cNvCxnSpPr/>
          <p:nvPr/>
        </p:nvCxnSpPr>
        <p:spPr bwMode="auto">
          <a:xfrm>
            <a:off x="0" y="2362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0" y="3429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1"/>
          <p:cNvSpPr txBox="1"/>
          <p:nvPr/>
        </p:nvSpPr>
        <p:spPr>
          <a:xfrm>
            <a:off x="0" y="3810000"/>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Promoting positive media portrayals</a:t>
            </a:r>
          </a:p>
        </p:txBody>
      </p:sp>
      <p:sp>
        <p:nvSpPr>
          <p:cNvPr id="22" name="TextBox 21"/>
          <p:cNvSpPr txBox="1"/>
          <p:nvPr/>
        </p:nvSpPr>
        <p:spPr>
          <a:xfrm>
            <a:off x="163638" y="4419600"/>
            <a:ext cx="8827962" cy="1754326"/>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a:p>
            <a:endParaRPr lang="en-US" sz="1200" i="1" kern="0" dirty="0">
              <a:solidFill>
                <a:srgbClr val="000000"/>
              </a:solidFill>
            </a:endParaRPr>
          </a:p>
          <a:p>
            <a:r>
              <a:rPr lang="en-US" sz="1200" dirty="0">
                <a:solidFill>
                  <a:prstClr val="black"/>
                </a:solidFill>
              </a:rPr>
              <a:t>Ending rape and assault of children and adults with disabilities</a:t>
            </a:r>
            <a:r>
              <a:rPr lang="en-US" sz="1200" kern="0" dirty="0">
                <a:solidFill>
                  <a:srgbClr val="000000"/>
                </a:solidFill>
              </a:rPr>
              <a:t>, 64 percent much more likely. </a:t>
            </a:r>
            <a:r>
              <a:rPr lang="en-US" sz="1200" dirty="0">
                <a:solidFill>
                  <a:prstClr val="black"/>
                </a:solidFill>
              </a:rPr>
              <a:t>Ensuring that children with disabilities get the education and training they need</a:t>
            </a:r>
            <a:r>
              <a:rPr lang="en-US" sz="1200" kern="0" dirty="0">
                <a:solidFill>
                  <a:srgbClr val="000000"/>
                </a:solidFill>
              </a:rPr>
              <a:t>, 63 percent much more likely. </a:t>
            </a:r>
            <a:r>
              <a:rPr lang="en-US" sz="1200" dirty="0">
                <a:solidFill>
                  <a:prstClr val="black"/>
                </a:solidFill>
              </a:rPr>
              <a:t>Expanding job and career opportunities for people with disabilities, 61 percent much more likely. </a:t>
            </a:r>
            <a:r>
              <a:rPr lang="en-US" sz="1200" kern="0" dirty="0">
                <a:solidFill>
                  <a:srgbClr val="000000"/>
                </a:solidFill>
              </a:rPr>
              <a:t>Standing up against Hollywood bigotry, 36 percent much more likely. </a:t>
            </a:r>
            <a:r>
              <a:rPr lang="en-US" sz="1200" dirty="0">
                <a:solidFill>
                  <a:prstClr val="black"/>
                </a:solidFill>
              </a:rPr>
              <a:t>Ensuring that criminal justice reform specifically addresses the people with disabilities</a:t>
            </a:r>
            <a:r>
              <a:rPr lang="en-US" sz="1200" kern="0" dirty="0">
                <a:solidFill>
                  <a:srgbClr val="000000"/>
                </a:solidFill>
              </a:rPr>
              <a:t>, 36 percent much more likely. </a:t>
            </a:r>
            <a:r>
              <a:rPr lang="en-US" sz="1200" dirty="0">
                <a:solidFill>
                  <a:prstClr val="black"/>
                </a:solidFill>
              </a:rPr>
              <a:t>Promoting positive media portrayals, 27 percent much more likely.</a:t>
            </a:r>
          </a:p>
        </p:txBody>
      </p:sp>
      <p:sp>
        <p:nvSpPr>
          <p:cNvPr id="12" name="TextBox 1"/>
          <p:cNvSpPr txBox="1"/>
          <p:nvPr/>
        </p:nvSpPr>
        <p:spPr>
          <a:xfrm>
            <a:off x="0" y="3467100"/>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criminal justice reform specifically addresses the people with disabilities</a:t>
            </a:r>
          </a:p>
        </p:txBody>
      </p:sp>
      <p:sp>
        <p:nvSpPr>
          <p:cNvPr id="13" name="TextBox 1"/>
          <p:cNvSpPr txBox="1"/>
          <p:nvPr/>
        </p:nvSpPr>
        <p:spPr>
          <a:xfrm>
            <a:off x="0" y="2819400"/>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Expanding job and career opportunities for people with disabilities</a:t>
            </a:r>
          </a:p>
        </p:txBody>
      </p:sp>
      <p:sp>
        <p:nvSpPr>
          <p:cNvPr id="15" name="TextBox 1"/>
          <p:cNvSpPr txBox="1"/>
          <p:nvPr/>
        </p:nvSpPr>
        <p:spPr>
          <a:xfrm>
            <a:off x="0" y="2438400"/>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children with disabilities get the education and training they need</a:t>
            </a:r>
          </a:p>
        </p:txBody>
      </p:sp>
      <p:cxnSp>
        <p:nvCxnSpPr>
          <p:cNvPr id="16" name="Straight Connector 15"/>
          <p:cNvCxnSpPr/>
          <p:nvPr/>
        </p:nvCxnSpPr>
        <p:spPr bwMode="auto">
          <a:xfrm>
            <a:off x="0" y="2743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0" y="3810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a:off x="0" y="3048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685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375"/>
            <a:ext cx="9144000" cy="2134274"/>
          </a:xfrm>
          <a:prstGeom prst="rect">
            <a:avLst/>
          </a:prstGeom>
        </p:spPr>
      </p:pic>
      <p:sp>
        <p:nvSpPr>
          <p:cNvPr id="9" name="Rectangle 8"/>
          <p:cNvSpPr/>
          <p:nvPr/>
        </p:nvSpPr>
        <p:spPr>
          <a:xfrm>
            <a:off x="156667" y="3960674"/>
            <a:ext cx="2324100" cy="1754326"/>
          </a:xfrm>
          <a:prstGeom prst="rect">
            <a:avLst/>
          </a:prstGeom>
        </p:spPr>
        <p:txBody>
          <a:bodyPr wrap="square">
            <a:spAutoFit/>
          </a:bodyPr>
          <a:lstStyle/>
          <a:p>
            <a:pPr fontAlgn="base">
              <a:spcBef>
                <a:spcPct val="0"/>
              </a:spcBef>
              <a:spcAft>
                <a:spcPct val="0"/>
              </a:spcAft>
            </a:pPr>
            <a:r>
              <a:rPr lang="en-US" sz="1400" b="1" dirty="0">
                <a:solidFill>
                  <a:srgbClr val="434343"/>
                </a:solidFill>
                <a:ea typeface="Droid Sans" pitchFamily="34" charset="0"/>
                <a:cs typeface="Droid Sans" pitchFamily="34" charset="0"/>
              </a:rPr>
              <a:t>Greenberg Quinlan Rosner</a:t>
            </a:r>
          </a:p>
          <a:p>
            <a:pPr fontAlgn="base">
              <a:spcBef>
                <a:spcPct val="0"/>
              </a:spcBef>
              <a:spcAft>
                <a:spcPct val="0"/>
              </a:spcAft>
            </a:pPr>
            <a:r>
              <a:rPr lang="en-US" sz="1400" dirty="0">
                <a:solidFill>
                  <a:srgbClr val="434343"/>
                </a:solidFill>
                <a:ea typeface="Droid Sans" pitchFamily="34" charset="0"/>
                <a:cs typeface="Droid Sans" pitchFamily="34" charset="0"/>
              </a:rPr>
              <a:t>10 G Street, NE</a:t>
            </a:r>
          </a:p>
          <a:p>
            <a:pPr fontAlgn="base">
              <a:spcBef>
                <a:spcPct val="0"/>
              </a:spcBef>
              <a:spcAft>
                <a:spcPct val="0"/>
              </a:spcAft>
            </a:pPr>
            <a:r>
              <a:rPr lang="en-US" sz="1400" dirty="0">
                <a:solidFill>
                  <a:srgbClr val="434343"/>
                </a:solidFill>
                <a:ea typeface="Droid Sans" pitchFamily="34" charset="0"/>
                <a:cs typeface="Droid Sans" pitchFamily="34" charset="0"/>
              </a:rPr>
              <a:t>Suite 500</a:t>
            </a:r>
          </a:p>
          <a:p>
            <a:pPr fontAlgn="base">
              <a:spcBef>
                <a:spcPct val="0"/>
              </a:spcBef>
              <a:spcAft>
                <a:spcPct val="0"/>
              </a:spcAft>
            </a:pPr>
            <a:r>
              <a:rPr lang="en-US" sz="1400" dirty="0">
                <a:solidFill>
                  <a:srgbClr val="434343"/>
                </a:solidFill>
                <a:ea typeface="Droid Sans" pitchFamily="34" charset="0"/>
                <a:cs typeface="Droid Sans" pitchFamily="34" charset="0"/>
              </a:rPr>
              <a:t>Washington, DC 20002</a:t>
            </a:r>
          </a:p>
          <a:p>
            <a:pPr fontAlgn="base">
              <a:spcBef>
                <a:spcPct val="0"/>
              </a:spcBef>
              <a:spcAft>
                <a:spcPct val="0"/>
              </a:spcAft>
            </a:pPr>
            <a:endParaRPr lang="en-US" sz="1400" dirty="0">
              <a:solidFill>
                <a:srgbClr val="434343"/>
              </a:solidFill>
              <a:ea typeface="Droid Sans" pitchFamily="34" charset="0"/>
              <a:cs typeface="Droid Sans" pitchFamily="34" charset="0"/>
            </a:endParaRPr>
          </a:p>
          <a:p>
            <a:pPr fontAlgn="base">
              <a:spcBef>
                <a:spcPct val="0"/>
              </a:spcBef>
              <a:spcAft>
                <a:spcPct val="0"/>
              </a:spcAft>
            </a:pPr>
            <a:r>
              <a:rPr lang="en-US" sz="1400" dirty="0">
                <a:solidFill>
                  <a:srgbClr val="434343"/>
                </a:solidFill>
                <a:ea typeface="Droid Sans" pitchFamily="34" charset="0"/>
                <a:cs typeface="Droid Sans" pitchFamily="34" charset="0"/>
              </a:rPr>
              <a:t>Phone: +1 202 478 8300</a:t>
            </a:r>
          </a:p>
          <a:p>
            <a:pPr fontAlgn="base">
              <a:spcBef>
                <a:spcPct val="0"/>
              </a:spcBef>
              <a:spcAft>
                <a:spcPct val="0"/>
              </a:spcAft>
            </a:pPr>
            <a:r>
              <a:rPr lang="en-US" sz="1400" dirty="0">
                <a:solidFill>
                  <a:srgbClr val="434343"/>
                </a:solidFill>
                <a:ea typeface="Droid Sans" pitchFamily="34" charset="0"/>
                <a:cs typeface="Droid Sans" pitchFamily="34" charset="0"/>
              </a:rPr>
              <a:t>Fax: +1 202 478 8301</a:t>
            </a:r>
          </a:p>
          <a:p>
            <a:pPr fontAlgn="base">
              <a:spcBef>
                <a:spcPct val="0"/>
              </a:spcBef>
              <a:spcAft>
                <a:spcPct val="0"/>
              </a:spcAft>
            </a:pPr>
            <a:endParaRPr lang="en-US" sz="1000" b="1" dirty="0">
              <a:solidFill>
                <a:prstClr val="white">
                  <a:lumMod val="50000"/>
                </a:prstClr>
              </a:solidFill>
            </a:endParaRPr>
          </a:p>
        </p:txBody>
      </p:sp>
      <p:sp>
        <p:nvSpPr>
          <p:cNvPr id="12" name="Rectangle 11"/>
          <p:cNvSpPr/>
          <p:nvPr/>
        </p:nvSpPr>
        <p:spPr>
          <a:xfrm>
            <a:off x="4500067" y="3960673"/>
            <a:ext cx="2324100" cy="1384995"/>
          </a:xfrm>
          <a:prstGeom prst="rect">
            <a:avLst/>
          </a:prstGeom>
        </p:spPr>
        <p:txBody>
          <a:bodyPr wrap="square">
            <a:spAutoFit/>
          </a:bodyPr>
          <a:lstStyle/>
          <a:p>
            <a:pPr fontAlgn="base">
              <a:spcBef>
                <a:spcPct val="0"/>
              </a:spcBef>
              <a:spcAft>
                <a:spcPct val="0"/>
              </a:spcAft>
            </a:pPr>
            <a:r>
              <a:rPr lang="en-US" sz="1400" b="1" dirty="0">
                <a:solidFill>
                  <a:srgbClr val="434343"/>
                </a:solidFill>
                <a:ea typeface="Droid Sans" pitchFamily="34" charset="0"/>
                <a:cs typeface="Droid Sans" pitchFamily="34" charset="0"/>
              </a:rPr>
              <a:t>Greenberg Quinlan Rosner</a:t>
            </a:r>
          </a:p>
          <a:p>
            <a:pPr fontAlgn="base">
              <a:spcBef>
                <a:spcPct val="0"/>
              </a:spcBef>
              <a:spcAft>
                <a:spcPct val="0"/>
              </a:spcAft>
            </a:pPr>
            <a:r>
              <a:rPr lang="en-US" sz="1400" dirty="0">
                <a:solidFill>
                  <a:srgbClr val="434343"/>
                </a:solidFill>
                <a:ea typeface="Droid Sans" pitchFamily="34" charset="0"/>
                <a:cs typeface="Droid Sans" pitchFamily="34" charset="0"/>
              </a:rPr>
              <a:t>3 Waterhouse Square</a:t>
            </a:r>
          </a:p>
          <a:p>
            <a:pPr fontAlgn="base">
              <a:spcBef>
                <a:spcPct val="0"/>
              </a:spcBef>
              <a:spcAft>
                <a:spcPct val="0"/>
              </a:spcAft>
            </a:pPr>
            <a:r>
              <a:rPr lang="en-US" sz="1400" dirty="0">
                <a:solidFill>
                  <a:srgbClr val="434343"/>
                </a:solidFill>
                <a:ea typeface="Droid Sans" pitchFamily="34" charset="0"/>
                <a:cs typeface="Droid Sans" pitchFamily="34" charset="0"/>
              </a:rPr>
              <a:t>138 </a:t>
            </a:r>
            <a:r>
              <a:rPr lang="en-US" sz="1400" dirty="0" err="1">
                <a:solidFill>
                  <a:srgbClr val="434343"/>
                </a:solidFill>
                <a:ea typeface="Droid Sans" pitchFamily="34" charset="0"/>
                <a:cs typeface="Droid Sans" pitchFamily="34" charset="0"/>
              </a:rPr>
              <a:t>Holborn</a:t>
            </a:r>
            <a:endParaRPr lang="en-US" sz="1400" dirty="0">
              <a:solidFill>
                <a:srgbClr val="434343"/>
              </a:solidFill>
              <a:ea typeface="Droid Sans" pitchFamily="34" charset="0"/>
              <a:cs typeface="Droid Sans" pitchFamily="34" charset="0"/>
            </a:endParaRPr>
          </a:p>
          <a:p>
            <a:pPr fontAlgn="base">
              <a:spcBef>
                <a:spcPct val="0"/>
              </a:spcBef>
              <a:spcAft>
                <a:spcPct val="0"/>
              </a:spcAft>
            </a:pPr>
            <a:r>
              <a:rPr lang="en-US" sz="1400" dirty="0">
                <a:solidFill>
                  <a:srgbClr val="434343"/>
                </a:solidFill>
                <a:ea typeface="Droid Sans" pitchFamily="34" charset="0"/>
                <a:cs typeface="Droid Sans" pitchFamily="34" charset="0"/>
              </a:rPr>
              <a:t>London, UK EC1N 2SW</a:t>
            </a:r>
          </a:p>
          <a:p>
            <a:pPr fontAlgn="base">
              <a:spcBef>
                <a:spcPct val="0"/>
              </a:spcBef>
              <a:spcAft>
                <a:spcPct val="0"/>
              </a:spcAft>
            </a:pPr>
            <a:endParaRPr lang="en-US" sz="1400" dirty="0">
              <a:solidFill>
                <a:srgbClr val="434343"/>
              </a:solidFill>
              <a:ea typeface="Droid Sans" pitchFamily="34" charset="0"/>
              <a:cs typeface="Droid Sans" pitchFamily="34" charset="0"/>
            </a:endParaRPr>
          </a:p>
          <a:p>
            <a:pPr fontAlgn="base">
              <a:spcBef>
                <a:spcPct val="0"/>
              </a:spcBef>
              <a:spcAft>
                <a:spcPct val="0"/>
              </a:spcAft>
            </a:pPr>
            <a:r>
              <a:rPr lang="en-US" sz="1400" dirty="0">
                <a:solidFill>
                  <a:srgbClr val="434343"/>
                </a:solidFill>
                <a:ea typeface="Droid Sans" pitchFamily="34" charset="0"/>
                <a:cs typeface="Droid Sans" pitchFamily="34" charset="0"/>
              </a:rPr>
              <a:t>T:  +44 20 3740 9029</a:t>
            </a:r>
          </a:p>
        </p:txBody>
      </p:sp>
      <p:sp>
        <p:nvSpPr>
          <p:cNvPr id="13" name="Rectangle 12"/>
          <p:cNvSpPr/>
          <p:nvPr/>
        </p:nvSpPr>
        <p:spPr>
          <a:xfrm>
            <a:off x="6709867" y="3960674"/>
            <a:ext cx="2324100" cy="1600438"/>
          </a:xfrm>
          <a:prstGeom prst="rect">
            <a:avLst/>
          </a:prstGeom>
        </p:spPr>
        <p:txBody>
          <a:bodyPr wrap="square">
            <a:spAutoFit/>
          </a:bodyPr>
          <a:lstStyle/>
          <a:p>
            <a:pPr fontAlgn="base">
              <a:spcBef>
                <a:spcPct val="0"/>
              </a:spcBef>
              <a:spcAft>
                <a:spcPct val="0"/>
              </a:spcAft>
            </a:pPr>
            <a:r>
              <a:rPr lang="en-US" sz="1400" b="1" dirty="0">
                <a:solidFill>
                  <a:srgbClr val="434343"/>
                </a:solidFill>
                <a:ea typeface="Droid Sans" pitchFamily="34" charset="0"/>
                <a:cs typeface="Droid Sans" pitchFamily="34" charset="0"/>
              </a:rPr>
              <a:t>Greenberg Quinlan Rosner</a:t>
            </a:r>
          </a:p>
          <a:p>
            <a:pPr fontAlgn="base">
              <a:spcBef>
                <a:spcPct val="0"/>
              </a:spcBef>
              <a:spcAft>
                <a:spcPct val="0"/>
              </a:spcAft>
            </a:pPr>
            <a:r>
              <a:rPr lang="en-US" sz="1400" dirty="0">
                <a:solidFill>
                  <a:srgbClr val="434343"/>
                </a:solidFill>
                <a:ea typeface="Droid Sans" pitchFamily="34" charset="0"/>
                <a:cs typeface="Droid Sans" pitchFamily="34" charset="0"/>
              </a:rPr>
              <a:t>350-1 First Canadian Place</a:t>
            </a:r>
          </a:p>
          <a:p>
            <a:pPr fontAlgn="base">
              <a:spcBef>
                <a:spcPct val="0"/>
              </a:spcBef>
              <a:spcAft>
                <a:spcPct val="0"/>
              </a:spcAft>
            </a:pPr>
            <a:r>
              <a:rPr lang="en-US" sz="1400" dirty="0">
                <a:solidFill>
                  <a:srgbClr val="434343"/>
                </a:solidFill>
                <a:ea typeface="Droid Sans" pitchFamily="34" charset="0"/>
                <a:cs typeface="Droid Sans" pitchFamily="34" charset="0"/>
              </a:rPr>
              <a:t>Toronto Board of Trade Tower</a:t>
            </a:r>
          </a:p>
          <a:p>
            <a:pPr fontAlgn="base">
              <a:spcBef>
                <a:spcPct val="0"/>
              </a:spcBef>
              <a:spcAft>
                <a:spcPct val="0"/>
              </a:spcAft>
            </a:pPr>
            <a:r>
              <a:rPr lang="en-US" sz="1400" dirty="0">
                <a:solidFill>
                  <a:srgbClr val="434343"/>
                </a:solidFill>
                <a:ea typeface="Droid Sans" pitchFamily="34" charset="0"/>
                <a:cs typeface="Droid Sans" pitchFamily="34" charset="0"/>
              </a:rPr>
              <a:t>Toronto, ON M5K 1C1</a:t>
            </a:r>
          </a:p>
          <a:p>
            <a:pPr fontAlgn="base">
              <a:spcBef>
                <a:spcPct val="0"/>
              </a:spcBef>
              <a:spcAft>
                <a:spcPct val="0"/>
              </a:spcAft>
            </a:pPr>
            <a:endParaRPr lang="es-ES" sz="1400" dirty="0">
              <a:solidFill>
                <a:srgbClr val="434343"/>
              </a:solidFill>
              <a:ea typeface="Droid Sans" pitchFamily="34" charset="0"/>
              <a:cs typeface="Droid Sans" pitchFamily="34" charset="0"/>
            </a:endParaRPr>
          </a:p>
          <a:p>
            <a:pPr fontAlgn="base">
              <a:spcBef>
                <a:spcPct val="0"/>
              </a:spcBef>
              <a:spcAft>
                <a:spcPct val="0"/>
              </a:spcAft>
            </a:pPr>
            <a:r>
              <a:rPr lang="es-ES" sz="1400" dirty="0">
                <a:solidFill>
                  <a:srgbClr val="434343"/>
                </a:solidFill>
                <a:ea typeface="Droid Sans" pitchFamily="34" charset="0"/>
                <a:cs typeface="Droid Sans" pitchFamily="34" charset="0"/>
              </a:rPr>
              <a:t>Phone: +1 647 526 6754</a:t>
            </a:r>
          </a:p>
        </p:txBody>
      </p:sp>
      <p:sp>
        <p:nvSpPr>
          <p:cNvPr id="10" name="Rectangle 9"/>
          <p:cNvSpPr/>
          <p:nvPr/>
        </p:nvSpPr>
        <p:spPr>
          <a:xfrm>
            <a:off x="2366467" y="3959611"/>
            <a:ext cx="2324100" cy="1538883"/>
          </a:xfrm>
          <a:prstGeom prst="rect">
            <a:avLst/>
          </a:prstGeom>
        </p:spPr>
        <p:txBody>
          <a:bodyPr wrap="square">
            <a:spAutoFit/>
          </a:bodyPr>
          <a:lstStyle/>
          <a:p>
            <a:pPr fontAlgn="base">
              <a:spcBef>
                <a:spcPct val="0"/>
              </a:spcBef>
              <a:spcAft>
                <a:spcPct val="0"/>
              </a:spcAft>
            </a:pPr>
            <a:r>
              <a:rPr lang="en-US" sz="1400" b="1" dirty="0">
                <a:solidFill>
                  <a:srgbClr val="434343"/>
                </a:solidFill>
                <a:ea typeface="Droid Sans" pitchFamily="34" charset="0"/>
                <a:cs typeface="Droid Sans" pitchFamily="34" charset="0"/>
              </a:rPr>
              <a:t>Greenberg Quinlan Rosner</a:t>
            </a:r>
          </a:p>
          <a:p>
            <a:pPr fontAlgn="base">
              <a:spcBef>
                <a:spcPct val="0"/>
              </a:spcBef>
              <a:spcAft>
                <a:spcPct val="0"/>
              </a:spcAft>
            </a:pPr>
            <a:r>
              <a:rPr lang="en-US" sz="1400" dirty="0">
                <a:solidFill>
                  <a:srgbClr val="434343"/>
                </a:solidFill>
                <a:ea typeface="Droid Sans" pitchFamily="34" charset="0"/>
                <a:cs typeface="Droid Sans" pitchFamily="34" charset="0"/>
              </a:rPr>
              <a:t>25 Broadway</a:t>
            </a:r>
          </a:p>
          <a:p>
            <a:pPr fontAlgn="base">
              <a:spcBef>
                <a:spcPct val="0"/>
              </a:spcBef>
              <a:spcAft>
                <a:spcPct val="0"/>
              </a:spcAft>
            </a:pPr>
            <a:r>
              <a:rPr lang="en-US" sz="1400" dirty="0">
                <a:solidFill>
                  <a:srgbClr val="434343"/>
                </a:solidFill>
                <a:ea typeface="Droid Sans" pitchFamily="34" charset="0"/>
                <a:cs typeface="Droid Sans" pitchFamily="34" charset="0"/>
              </a:rPr>
              <a:t>9th Floor</a:t>
            </a:r>
          </a:p>
          <a:p>
            <a:pPr fontAlgn="base">
              <a:spcBef>
                <a:spcPct val="0"/>
              </a:spcBef>
              <a:spcAft>
                <a:spcPct val="0"/>
              </a:spcAft>
            </a:pPr>
            <a:r>
              <a:rPr lang="en-US" sz="1400" dirty="0">
                <a:solidFill>
                  <a:srgbClr val="434343"/>
                </a:solidFill>
                <a:ea typeface="Droid Sans" pitchFamily="34" charset="0"/>
                <a:cs typeface="Droid Sans" pitchFamily="34" charset="0"/>
              </a:rPr>
              <a:t>New York, NY 10004</a:t>
            </a:r>
          </a:p>
          <a:p>
            <a:pPr fontAlgn="base">
              <a:spcBef>
                <a:spcPct val="0"/>
              </a:spcBef>
              <a:spcAft>
                <a:spcPct val="0"/>
              </a:spcAft>
            </a:pPr>
            <a:endParaRPr lang="en-US" sz="1400" dirty="0">
              <a:solidFill>
                <a:srgbClr val="434343"/>
              </a:solidFill>
              <a:ea typeface="Droid Sans" pitchFamily="34" charset="0"/>
              <a:cs typeface="Droid Sans" pitchFamily="34" charset="0"/>
            </a:endParaRPr>
          </a:p>
          <a:p>
            <a:pPr fontAlgn="base">
              <a:spcBef>
                <a:spcPct val="0"/>
              </a:spcBef>
              <a:spcAft>
                <a:spcPct val="0"/>
              </a:spcAft>
            </a:pPr>
            <a:r>
              <a:rPr lang="en-US" sz="1400" dirty="0">
                <a:solidFill>
                  <a:srgbClr val="434343"/>
                </a:solidFill>
                <a:ea typeface="Droid Sans" pitchFamily="34" charset="0"/>
                <a:cs typeface="Droid Sans" pitchFamily="34" charset="0"/>
              </a:rPr>
              <a:t>T:  (212) 231 0050</a:t>
            </a:r>
          </a:p>
          <a:p>
            <a:pPr fontAlgn="base">
              <a:spcBef>
                <a:spcPct val="0"/>
              </a:spcBef>
              <a:spcAft>
                <a:spcPct val="0"/>
              </a:spcAft>
            </a:pPr>
            <a:endParaRPr lang="en-US" sz="1000" b="1" dirty="0">
              <a:solidFill>
                <a:prstClr val="white">
                  <a:lumMod val="50000"/>
                </a:prstClr>
              </a:solidFill>
            </a:endParaRPr>
          </a:p>
        </p:txBody>
      </p:sp>
      <p:sp>
        <p:nvSpPr>
          <p:cNvPr id="2" name="TextBox 1"/>
          <p:cNvSpPr txBox="1"/>
          <p:nvPr/>
        </p:nvSpPr>
        <p:spPr>
          <a:xfrm>
            <a:off x="2366467" y="3257550"/>
            <a:ext cx="2434133" cy="677108"/>
          </a:xfrm>
          <a:prstGeom prst="rect">
            <a:avLst/>
          </a:prstGeom>
          <a:noFill/>
        </p:spPr>
        <p:txBody>
          <a:bodyPr wrap="square" rtlCol="0">
            <a:spAutoFit/>
          </a:bodyPr>
          <a:lstStyle/>
          <a:p>
            <a:pPr fontAlgn="base">
              <a:spcBef>
                <a:spcPct val="0"/>
              </a:spcBef>
              <a:spcAft>
                <a:spcPct val="0"/>
              </a:spcAft>
            </a:pPr>
            <a:r>
              <a:rPr lang="en-US" sz="1900" b="1" dirty="0">
                <a:solidFill>
                  <a:prstClr val="black"/>
                </a:solidFill>
                <a:effectLst>
                  <a:outerShdw blurRad="38100" dist="38100" dir="2700000" algn="tl">
                    <a:srgbClr val="000000">
                      <a:alpha val="43137"/>
                    </a:srgbClr>
                  </a:outerShdw>
                </a:effectLst>
                <a:latin typeface="+mj-lt"/>
              </a:rPr>
              <a:t>NEW YORK HEADQUARTERS</a:t>
            </a:r>
          </a:p>
        </p:txBody>
      </p:sp>
      <p:sp>
        <p:nvSpPr>
          <p:cNvPr id="11" name="TextBox 10"/>
          <p:cNvSpPr txBox="1"/>
          <p:nvPr/>
        </p:nvSpPr>
        <p:spPr>
          <a:xfrm>
            <a:off x="156667" y="3256717"/>
            <a:ext cx="2434133" cy="677108"/>
          </a:xfrm>
          <a:prstGeom prst="rect">
            <a:avLst/>
          </a:prstGeom>
          <a:noFill/>
        </p:spPr>
        <p:txBody>
          <a:bodyPr wrap="square" rtlCol="0">
            <a:spAutoFit/>
          </a:bodyPr>
          <a:lstStyle/>
          <a:p>
            <a:pPr fontAlgn="base">
              <a:spcBef>
                <a:spcPct val="0"/>
              </a:spcBef>
              <a:spcAft>
                <a:spcPct val="0"/>
              </a:spcAft>
            </a:pPr>
            <a:r>
              <a:rPr lang="en-US" sz="1900" b="1" dirty="0">
                <a:solidFill>
                  <a:prstClr val="black"/>
                </a:solidFill>
                <a:effectLst>
                  <a:outerShdw blurRad="38100" dist="38100" dir="2700000" algn="tl">
                    <a:srgbClr val="000000">
                      <a:alpha val="43137"/>
                    </a:srgbClr>
                  </a:outerShdw>
                </a:effectLst>
                <a:latin typeface="+mj-lt"/>
              </a:rPr>
              <a:t>WORLD HEADQUARTERS</a:t>
            </a:r>
          </a:p>
        </p:txBody>
      </p:sp>
      <p:sp>
        <p:nvSpPr>
          <p:cNvPr id="14" name="TextBox 13"/>
          <p:cNvSpPr txBox="1"/>
          <p:nvPr/>
        </p:nvSpPr>
        <p:spPr>
          <a:xfrm>
            <a:off x="4500067" y="3256717"/>
            <a:ext cx="2434133" cy="677108"/>
          </a:xfrm>
          <a:prstGeom prst="rect">
            <a:avLst/>
          </a:prstGeom>
          <a:noFill/>
        </p:spPr>
        <p:txBody>
          <a:bodyPr wrap="square" rtlCol="0">
            <a:spAutoFit/>
          </a:bodyPr>
          <a:lstStyle/>
          <a:p>
            <a:pPr fontAlgn="base">
              <a:spcBef>
                <a:spcPct val="0"/>
              </a:spcBef>
              <a:spcAft>
                <a:spcPct val="0"/>
              </a:spcAft>
            </a:pPr>
            <a:r>
              <a:rPr lang="en-US" sz="1900" b="1" dirty="0">
                <a:solidFill>
                  <a:prstClr val="black"/>
                </a:solidFill>
                <a:effectLst>
                  <a:outerShdw blurRad="38100" dist="38100" dir="2700000" algn="tl">
                    <a:srgbClr val="000000">
                      <a:alpha val="43137"/>
                    </a:srgbClr>
                  </a:outerShdw>
                </a:effectLst>
                <a:latin typeface="+mj-lt"/>
              </a:rPr>
              <a:t>EUROPEAN HEADQUARTERS</a:t>
            </a:r>
          </a:p>
        </p:txBody>
      </p:sp>
      <p:sp>
        <p:nvSpPr>
          <p:cNvPr id="15" name="TextBox 14"/>
          <p:cNvSpPr txBox="1"/>
          <p:nvPr/>
        </p:nvSpPr>
        <p:spPr>
          <a:xfrm>
            <a:off x="6709867" y="3256717"/>
            <a:ext cx="2434133" cy="677108"/>
          </a:xfrm>
          <a:prstGeom prst="rect">
            <a:avLst/>
          </a:prstGeom>
          <a:noFill/>
        </p:spPr>
        <p:txBody>
          <a:bodyPr wrap="square" rtlCol="0">
            <a:spAutoFit/>
          </a:bodyPr>
          <a:lstStyle/>
          <a:p>
            <a:pPr fontAlgn="base">
              <a:spcBef>
                <a:spcPct val="0"/>
              </a:spcBef>
              <a:spcAft>
                <a:spcPct val="0"/>
              </a:spcAft>
            </a:pPr>
            <a:r>
              <a:rPr lang="en-US" sz="1900" b="1" dirty="0">
                <a:solidFill>
                  <a:prstClr val="black"/>
                </a:solidFill>
                <a:effectLst>
                  <a:outerShdw blurRad="38100" dist="38100" dir="2700000" algn="tl">
                    <a:srgbClr val="000000">
                      <a:alpha val="43137"/>
                    </a:srgbClr>
                  </a:outerShdw>
                </a:effectLst>
                <a:latin typeface="+mj-lt"/>
              </a:rPr>
              <a:t>CANADIAN</a:t>
            </a:r>
          </a:p>
          <a:p>
            <a:pPr fontAlgn="base">
              <a:spcBef>
                <a:spcPct val="0"/>
              </a:spcBef>
              <a:spcAft>
                <a:spcPct val="0"/>
              </a:spcAft>
            </a:pPr>
            <a:r>
              <a:rPr lang="en-US" sz="1900" b="1" dirty="0">
                <a:solidFill>
                  <a:prstClr val="black"/>
                </a:solidFill>
                <a:effectLst>
                  <a:outerShdw blurRad="38100" dist="38100" dir="2700000" algn="tl">
                    <a:srgbClr val="000000">
                      <a:alpha val="43137"/>
                    </a:srgbClr>
                  </a:outerShdw>
                </a:effectLst>
                <a:latin typeface="+mj-lt"/>
              </a:rPr>
              <a:t>HEADQUARTERS</a:t>
            </a:r>
          </a:p>
        </p:txBody>
      </p:sp>
    </p:spTree>
    <p:extLst>
      <p:ext uri="{BB962C8B-B14F-4D97-AF65-F5344CB8AC3E}">
        <p14:creationId xmlns:p14="http://schemas.microsoft.com/office/powerpoint/2010/main" val="301435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52400" y="533400"/>
            <a:ext cx="88392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3500" dirty="0">
                <a:solidFill>
                  <a:prstClr val="black"/>
                </a:solidFill>
                <a:latin typeface="Franklin Gothic Demi Cond"/>
                <a:cs typeface="Franklin Gothic Demi Cond"/>
              </a:rPr>
              <a:t>Half of electorate has disability connection</a:t>
            </a:r>
          </a:p>
        </p:txBody>
      </p:sp>
      <p:sp>
        <p:nvSpPr>
          <p:cNvPr id="20" name="Slide Number Placeholder 1"/>
          <p:cNvSpPr>
            <a:spLocks noGrp="1"/>
          </p:cNvSpPr>
          <p:nvPr>
            <p:ph type="sldNum" sz="quarter" idx="12"/>
          </p:nvPr>
        </p:nvSpPr>
        <p:spPr>
          <a:xfrm>
            <a:off x="6781800" y="6416676"/>
            <a:ext cx="2133600" cy="365124"/>
          </a:xfrm>
        </p:spPr>
        <p:txBody>
          <a:bodyPr/>
          <a:lstStyle/>
          <a:p>
            <a:pPr>
              <a:defRPr/>
            </a:pPr>
            <a:fld id="{4C5DAD9D-3630-4C04-8207-D2EF7D23B384}" type="slidenum">
              <a:rPr lang="en-US" smtClean="0">
                <a:solidFill>
                  <a:srgbClr val="EEECE1"/>
                </a:solidFill>
              </a:rPr>
              <a:pPr>
                <a:defRPr/>
              </a:pPr>
              <a:t>2</a:t>
            </a:fld>
            <a:endParaRPr lang="en-US" dirty="0">
              <a:solidFill>
                <a:srgbClr val="EEECE1"/>
              </a:solidFill>
            </a:endParaRPr>
          </a:p>
        </p:txBody>
      </p:sp>
      <p:sp>
        <p:nvSpPr>
          <p:cNvPr id="8" name="AutoShape 4"/>
          <p:cNvSpPr>
            <a:spLocks noChangeArrowheads="1"/>
          </p:cNvSpPr>
          <p:nvPr/>
        </p:nvSpPr>
        <p:spPr bwMode="auto">
          <a:xfrm>
            <a:off x="152400" y="1295400"/>
            <a:ext cx="8686800" cy="4572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Do you, a family member, or a close friend have a disability, such as a physical, mental health, sensory, learning, cognitive or other disability that impacts daily living?</a:t>
            </a:r>
          </a:p>
        </p:txBody>
      </p:sp>
      <p:sp>
        <p:nvSpPr>
          <p:cNvPr id="7" name="TextBox 6"/>
          <p:cNvSpPr txBox="1"/>
          <p:nvPr/>
        </p:nvSpPr>
        <p:spPr>
          <a:xfrm>
            <a:off x="41910" y="5357336"/>
            <a:ext cx="9067274" cy="738664"/>
          </a:xfrm>
          <a:prstGeom prst="rect">
            <a:avLst/>
          </a:prstGeom>
          <a:solidFill>
            <a:schemeClr val="bg1">
              <a:lumMod val="85000"/>
            </a:schemeClr>
          </a:solidFill>
          <a:ln>
            <a:solidFill>
              <a:schemeClr val="tx1"/>
            </a:solidFill>
          </a:ln>
        </p:spPr>
        <p:txBody>
          <a:bodyPr wrap="square" rtlCol="0">
            <a:spAutoFit/>
          </a:bodyPr>
          <a:lstStyle/>
          <a:p>
            <a:r>
              <a:rPr lang="en-US" sz="1400" dirty="0">
                <a:solidFill>
                  <a:srgbClr val="000000"/>
                </a:solidFill>
              </a:rPr>
              <a:t>“</a:t>
            </a:r>
            <a:r>
              <a:rPr lang="en-US" sz="1400" i="1" dirty="0">
                <a:solidFill>
                  <a:srgbClr val="000000"/>
                </a:solidFill>
              </a:rPr>
              <a:t>Do you, a family member, or a close friend have a disability, such as a physical, mental health, sensory, learning, cognitive or other disability that impacts daily living?</a:t>
            </a:r>
            <a:r>
              <a:rPr lang="en-US" sz="1400" dirty="0">
                <a:solidFill>
                  <a:srgbClr val="000000"/>
                </a:solidFill>
              </a:rPr>
              <a:t>” </a:t>
            </a:r>
            <a:r>
              <a:rPr lang="en-US" sz="1400" b="1" dirty="0">
                <a:solidFill>
                  <a:srgbClr val="000000"/>
                </a:solidFill>
              </a:rPr>
              <a:t>No. </a:t>
            </a:r>
            <a:r>
              <a:rPr lang="en-US" sz="1400" dirty="0">
                <a:solidFill>
                  <a:srgbClr val="000000"/>
                </a:solidFill>
              </a:rPr>
              <a:t>49 percent. </a:t>
            </a:r>
            <a:r>
              <a:rPr lang="en-US" sz="1400" b="1" dirty="0">
                <a:solidFill>
                  <a:srgbClr val="000000"/>
                </a:solidFill>
              </a:rPr>
              <a:t>Yes, myself</a:t>
            </a:r>
            <a:r>
              <a:rPr lang="en-US" sz="1400" dirty="0">
                <a:solidFill>
                  <a:srgbClr val="000000"/>
                </a:solidFill>
              </a:rPr>
              <a:t>, 16 percent</a:t>
            </a:r>
            <a:r>
              <a:rPr lang="en-US" sz="1400" b="1" dirty="0">
                <a:solidFill>
                  <a:srgbClr val="000000"/>
                </a:solidFill>
              </a:rPr>
              <a:t>.</a:t>
            </a:r>
            <a:r>
              <a:rPr lang="en-US" sz="1400" dirty="0">
                <a:solidFill>
                  <a:srgbClr val="000000"/>
                </a:solidFill>
              </a:rPr>
              <a:t> </a:t>
            </a:r>
            <a:r>
              <a:rPr lang="en-US" sz="1400" b="1" dirty="0">
                <a:solidFill>
                  <a:srgbClr val="000000"/>
                </a:solidFill>
              </a:rPr>
              <a:t>Yes, family member</a:t>
            </a:r>
            <a:r>
              <a:rPr lang="en-US" sz="1400" dirty="0">
                <a:solidFill>
                  <a:srgbClr val="000000"/>
                </a:solidFill>
              </a:rPr>
              <a:t>, 33 percent.  </a:t>
            </a:r>
            <a:r>
              <a:rPr lang="en-US" sz="1400" b="1" dirty="0">
                <a:solidFill>
                  <a:srgbClr val="000000"/>
                </a:solidFill>
              </a:rPr>
              <a:t>Yes, close friend</a:t>
            </a:r>
            <a:r>
              <a:rPr lang="en-US" sz="1400" dirty="0">
                <a:solidFill>
                  <a:srgbClr val="000000"/>
                </a:solidFill>
              </a:rPr>
              <a:t>,  10 percent.  </a:t>
            </a:r>
            <a:endParaRPr lang="en-US" sz="1400" i="1" dirty="0">
              <a:solidFill>
                <a:srgbClr val="000000"/>
              </a:solidFill>
            </a:endParaRPr>
          </a:p>
        </p:txBody>
      </p:sp>
      <p:graphicFrame>
        <p:nvGraphicFramePr>
          <p:cNvPr id="9" name="Chart 8"/>
          <p:cNvGraphicFramePr/>
          <p:nvPr>
            <p:extLst>
              <p:ext uri="{D42A27DB-BD31-4B8C-83A1-F6EECF244321}">
                <p14:modId xmlns:p14="http://schemas.microsoft.com/office/powerpoint/2010/main" val="1192655702"/>
              </p:ext>
            </p:extLst>
          </p:nvPr>
        </p:nvGraphicFramePr>
        <p:xfrm>
          <a:off x="536947" y="1266206"/>
          <a:ext cx="8077200" cy="48154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6528" y="4267200"/>
            <a:ext cx="3153872" cy="830997"/>
          </a:xfrm>
          <a:prstGeom prst="rect">
            <a:avLst/>
          </a:prstGeom>
          <a:solidFill>
            <a:schemeClr val="bg1">
              <a:lumMod val="85000"/>
            </a:schemeClr>
          </a:solidFill>
          <a:ln>
            <a:solidFill>
              <a:schemeClr val="tx1"/>
            </a:solidFill>
          </a:ln>
        </p:spPr>
        <p:txBody>
          <a:bodyPr wrap="square" rtlCol="0">
            <a:spAutoFit/>
          </a:bodyPr>
          <a:lstStyle/>
          <a:p>
            <a:r>
              <a:rPr lang="en-US" sz="1600" dirty="0">
                <a:solidFill>
                  <a:srgbClr val="000000"/>
                </a:solidFill>
              </a:rPr>
              <a:t>*total disabled community=yes, myself; yes, family member; and yes, close friend</a:t>
            </a:r>
            <a:endParaRPr lang="en-US" sz="1600" i="1" dirty="0">
              <a:solidFill>
                <a:srgbClr val="000000"/>
              </a:solidFill>
            </a:endParaRPr>
          </a:p>
        </p:txBody>
      </p:sp>
    </p:spTree>
    <p:extLst>
      <p:ext uri="{BB962C8B-B14F-4D97-AF65-F5344CB8AC3E}">
        <p14:creationId xmlns:p14="http://schemas.microsoft.com/office/powerpoint/2010/main" val="37146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3</a:t>
            </a:fld>
            <a:endParaRPr lang="en-US" dirty="0">
              <a:solidFill>
                <a:srgbClr val="EEECE1"/>
              </a:solidFill>
            </a:endParaRPr>
          </a:p>
        </p:txBody>
      </p:sp>
      <p:sp>
        <p:nvSpPr>
          <p:cNvPr id="5" name="Rectangle 4"/>
          <p:cNvSpPr/>
          <p:nvPr/>
        </p:nvSpPr>
        <p:spPr>
          <a:xfrm>
            <a:off x="152400" y="588258"/>
            <a:ext cx="8929048" cy="630942"/>
          </a:xfrm>
          <a:prstGeom prst="rect">
            <a:avLst/>
          </a:prstGeom>
        </p:spPr>
        <p:txBody>
          <a:bodyPr wrap="square">
            <a:spAutoFit/>
          </a:bodyPr>
          <a:lstStyle/>
          <a:p>
            <a:r>
              <a:rPr lang="en-US" sz="3500" dirty="0">
                <a:solidFill>
                  <a:prstClr val="black"/>
                </a:solidFill>
                <a:latin typeface="Franklin Gothic Demi Cond"/>
                <a:cs typeface="Franklin Gothic Demi Cond"/>
              </a:rPr>
              <a:t>High interest in voting in 2016 in community</a:t>
            </a:r>
          </a:p>
        </p:txBody>
      </p:sp>
      <p:sp>
        <p:nvSpPr>
          <p:cNvPr id="14" name="AutoShape 4"/>
          <p:cNvSpPr>
            <a:spLocks noChangeArrowheads="1"/>
          </p:cNvSpPr>
          <p:nvPr/>
        </p:nvSpPr>
        <p:spPr bwMode="auto">
          <a:xfrm>
            <a:off x="152400" y="1219200"/>
            <a:ext cx="8686800" cy="2286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How interested are you in the November elections for President, U.S. Congress and other state and local offices?</a:t>
            </a:r>
          </a:p>
        </p:txBody>
      </p:sp>
      <p:sp>
        <p:nvSpPr>
          <p:cNvPr id="23" name="TextBox 22"/>
          <p:cNvSpPr txBox="1"/>
          <p:nvPr/>
        </p:nvSpPr>
        <p:spPr>
          <a:xfrm>
            <a:off x="172450" y="5204936"/>
            <a:ext cx="8610074" cy="738664"/>
          </a:xfrm>
          <a:prstGeom prst="rect">
            <a:avLst/>
          </a:prstGeom>
          <a:solidFill>
            <a:srgbClr val="FFFFFF">
              <a:lumMod val="85000"/>
            </a:srgbClr>
          </a:solidFill>
          <a:ln>
            <a:solidFill>
              <a:srgbClr val="000000"/>
            </a:solidFill>
          </a:ln>
        </p:spPr>
        <p:txBody>
          <a:bodyPr wrap="square" rtlCol="0">
            <a:spAutoFit/>
          </a:bodyPr>
          <a:lstStyle/>
          <a:p>
            <a:r>
              <a:rPr lang="en-US" sz="1400" kern="0" dirty="0">
                <a:solidFill>
                  <a:srgbClr val="000000"/>
                </a:solidFill>
              </a:rPr>
              <a:t>“</a:t>
            </a:r>
            <a:r>
              <a:rPr lang="en-US" sz="1400" i="1" kern="0" dirty="0">
                <a:solidFill>
                  <a:srgbClr val="000000"/>
                </a:solidFill>
              </a:rPr>
              <a:t>How interested are you in the November elections for President, U.S. Congress and other state and local offices?” </a:t>
            </a:r>
          </a:p>
          <a:p>
            <a:endParaRPr lang="en-US" sz="1400" i="1" kern="0" dirty="0">
              <a:solidFill>
                <a:srgbClr val="000000"/>
              </a:solidFill>
            </a:endParaRPr>
          </a:p>
          <a:p>
            <a:r>
              <a:rPr lang="en-US" sz="1400" b="1" kern="0" dirty="0">
                <a:solidFill>
                  <a:srgbClr val="000000"/>
                </a:solidFill>
              </a:rPr>
              <a:t>Total</a:t>
            </a:r>
            <a:r>
              <a:rPr lang="en-US" sz="1400" kern="0" dirty="0">
                <a:solidFill>
                  <a:srgbClr val="000000"/>
                </a:solidFill>
              </a:rPr>
              <a:t>, 72 percent</a:t>
            </a:r>
            <a:r>
              <a:rPr lang="en-US" sz="1400" b="1" kern="0" dirty="0">
                <a:solidFill>
                  <a:srgbClr val="000000"/>
                </a:solidFill>
              </a:rPr>
              <a:t>. Personally disabled,</a:t>
            </a:r>
            <a:r>
              <a:rPr lang="en-US" sz="1400" kern="0" dirty="0">
                <a:solidFill>
                  <a:srgbClr val="000000"/>
                </a:solidFill>
              </a:rPr>
              <a:t> 70 percent. </a:t>
            </a:r>
            <a:r>
              <a:rPr lang="en-US" sz="1400" b="1" dirty="0">
                <a:solidFill>
                  <a:prstClr val="black"/>
                </a:solidFill>
              </a:rPr>
              <a:t>Total disabled community</a:t>
            </a:r>
            <a:r>
              <a:rPr lang="en-US" sz="1400" dirty="0">
                <a:solidFill>
                  <a:prstClr val="black"/>
                </a:solidFill>
              </a:rPr>
              <a:t>, 72 percent. </a:t>
            </a:r>
          </a:p>
        </p:txBody>
      </p:sp>
      <p:graphicFrame>
        <p:nvGraphicFramePr>
          <p:cNvPr id="12" name="Chart 11"/>
          <p:cNvGraphicFramePr/>
          <p:nvPr>
            <p:extLst>
              <p:ext uri="{D42A27DB-BD31-4B8C-83A1-F6EECF244321}">
                <p14:modId xmlns:p14="http://schemas.microsoft.com/office/powerpoint/2010/main" val="2207068095"/>
              </p:ext>
            </p:extLst>
          </p:nvPr>
        </p:nvGraphicFramePr>
        <p:xfrm>
          <a:off x="228600" y="1480126"/>
          <a:ext cx="8458200" cy="3724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13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4</a:t>
            </a:fld>
            <a:endParaRPr lang="en-US" dirty="0">
              <a:solidFill>
                <a:srgbClr val="EEECE1"/>
              </a:solidFill>
            </a:endParaRPr>
          </a:p>
        </p:txBody>
      </p:sp>
      <p:sp>
        <p:nvSpPr>
          <p:cNvPr id="5" name="Rectangle 4"/>
          <p:cNvSpPr/>
          <p:nvPr/>
        </p:nvSpPr>
        <p:spPr>
          <a:xfrm>
            <a:off x="152400" y="533400"/>
            <a:ext cx="8929048" cy="630942"/>
          </a:xfrm>
          <a:prstGeom prst="rect">
            <a:avLst/>
          </a:prstGeom>
        </p:spPr>
        <p:txBody>
          <a:bodyPr wrap="square">
            <a:spAutoFit/>
          </a:bodyPr>
          <a:lstStyle/>
          <a:p>
            <a:r>
              <a:rPr lang="en-US" sz="3500" dirty="0">
                <a:solidFill>
                  <a:prstClr val="black"/>
                </a:solidFill>
                <a:latin typeface="Franklin Gothic Demi Cond"/>
                <a:cs typeface="Franklin Gothic Demi Cond"/>
              </a:rPr>
              <a:t>6 in 10 say off on the wrong track</a:t>
            </a:r>
          </a:p>
        </p:txBody>
      </p:sp>
      <p:sp>
        <p:nvSpPr>
          <p:cNvPr id="14" name="AutoShape 4"/>
          <p:cNvSpPr>
            <a:spLocks noChangeArrowheads="1"/>
          </p:cNvSpPr>
          <p:nvPr/>
        </p:nvSpPr>
        <p:spPr bwMode="auto">
          <a:xfrm>
            <a:off x="152400" y="1143000"/>
            <a:ext cx="868680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Generally speaking, do you think that things in this country are going in the right direction, or do you feel things have gotten pretty seriously off on the wrong track?</a:t>
            </a:r>
          </a:p>
        </p:txBody>
      </p:sp>
      <p:sp>
        <p:nvSpPr>
          <p:cNvPr id="23" name="TextBox 22"/>
          <p:cNvSpPr txBox="1"/>
          <p:nvPr/>
        </p:nvSpPr>
        <p:spPr>
          <a:xfrm>
            <a:off x="172450" y="5204936"/>
            <a:ext cx="8610074" cy="1169551"/>
          </a:xfrm>
          <a:prstGeom prst="rect">
            <a:avLst/>
          </a:prstGeom>
          <a:solidFill>
            <a:srgbClr val="FFFFFF">
              <a:lumMod val="85000"/>
            </a:srgbClr>
          </a:solidFill>
          <a:ln>
            <a:solidFill>
              <a:srgbClr val="000000"/>
            </a:solidFill>
          </a:ln>
        </p:spPr>
        <p:txBody>
          <a:bodyPr wrap="square" rtlCol="0">
            <a:spAutoFit/>
          </a:bodyPr>
          <a:lstStyle/>
          <a:p>
            <a:r>
              <a:rPr lang="en-US" sz="1400" kern="0" dirty="0">
                <a:solidFill>
                  <a:srgbClr val="000000"/>
                </a:solidFill>
              </a:rPr>
              <a:t>“</a:t>
            </a:r>
            <a:r>
              <a:rPr lang="en-US" sz="1400" i="1" kern="0" dirty="0">
                <a:solidFill>
                  <a:srgbClr val="000000"/>
                </a:solidFill>
              </a:rPr>
              <a:t>Generally speaking, do you think that things in this country are going in the right direction, or do you feel things have gotten pretty seriously off on the wrong track?”</a:t>
            </a:r>
          </a:p>
          <a:p>
            <a:endParaRPr lang="en-US" sz="1400" i="1" kern="0" dirty="0">
              <a:solidFill>
                <a:srgbClr val="000000"/>
              </a:solidFill>
            </a:endParaRPr>
          </a:p>
          <a:p>
            <a:r>
              <a:rPr lang="en-US" sz="1400" b="1" kern="0" dirty="0">
                <a:solidFill>
                  <a:srgbClr val="000000"/>
                </a:solidFill>
              </a:rPr>
              <a:t>Total</a:t>
            </a:r>
            <a:r>
              <a:rPr lang="en-US" sz="1400" kern="0" dirty="0">
                <a:solidFill>
                  <a:srgbClr val="000000"/>
                </a:solidFill>
              </a:rPr>
              <a:t>, right track, 36 percent, wrong track 58 percent.</a:t>
            </a:r>
            <a:r>
              <a:rPr lang="en-US" sz="1400" b="1" kern="0" dirty="0">
                <a:solidFill>
                  <a:srgbClr val="000000"/>
                </a:solidFill>
              </a:rPr>
              <a:t> Personally disabled,</a:t>
            </a:r>
            <a:r>
              <a:rPr lang="en-US" sz="1400" kern="0" dirty="0">
                <a:solidFill>
                  <a:srgbClr val="000000"/>
                </a:solidFill>
              </a:rPr>
              <a:t> right track 33 percent, wrong track 59 percent. </a:t>
            </a:r>
            <a:r>
              <a:rPr lang="en-US" sz="1400" b="1" dirty="0">
                <a:solidFill>
                  <a:prstClr val="black"/>
                </a:solidFill>
              </a:rPr>
              <a:t>Total disabled community</a:t>
            </a:r>
            <a:r>
              <a:rPr lang="en-US" sz="1400" dirty="0">
                <a:solidFill>
                  <a:prstClr val="black"/>
                </a:solidFill>
              </a:rPr>
              <a:t>, right track 32 percent, wrong track 62 percent. </a:t>
            </a:r>
          </a:p>
        </p:txBody>
      </p:sp>
      <p:graphicFrame>
        <p:nvGraphicFramePr>
          <p:cNvPr id="12" name="Chart 11"/>
          <p:cNvGraphicFramePr/>
          <p:nvPr>
            <p:extLst>
              <p:ext uri="{D42A27DB-BD31-4B8C-83A1-F6EECF244321}">
                <p14:modId xmlns:p14="http://schemas.microsoft.com/office/powerpoint/2010/main" val="281226701"/>
              </p:ext>
            </p:extLst>
          </p:nvPr>
        </p:nvGraphicFramePr>
        <p:xfrm>
          <a:off x="228600" y="1480126"/>
          <a:ext cx="8458200" cy="3244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4800600"/>
            <a:ext cx="1828800" cy="369332"/>
          </a:xfrm>
          <a:prstGeom prst="rect">
            <a:avLst/>
          </a:prstGeom>
          <a:noFill/>
          <a:ln>
            <a:solidFill>
              <a:schemeClr val="tx1"/>
            </a:solidFill>
          </a:ln>
        </p:spPr>
        <p:txBody>
          <a:bodyPr wrap="square" rtlCol="0">
            <a:spAutoFit/>
          </a:bodyPr>
          <a:lstStyle/>
          <a:p>
            <a:pPr algn="ctr"/>
            <a:r>
              <a:rPr lang="en-US" dirty="0"/>
              <a:t>Total</a:t>
            </a:r>
          </a:p>
        </p:txBody>
      </p:sp>
      <p:sp>
        <p:nvSpPr>
          <p:cNvPr id="8" name="TextBox 7"/>
          <p:cNvSpPr txBox="1"/>
          <p:nvPr/>
        </p:nvSpPr>
        <p:spPr>
          <a:xfrm>
            <a:off x="3581400" y="4800600"/>
            <a:ext cx="2057400" cy="369332"/>
          </a:xfrm>
          <a:prstGeom prst="rect">
            <a:avLst/>
          </a:prstGeom>
          <a:noFill/>
          <a:ln>
            <a:solidFill>
              <a:schemeClr val="tx1"/>
            </a:solidFill>
          </a:ln>
        </p:spPr>
        <p:txBody>
          <a:bodyPr wrap="square" rtlCol="0">
            <a:spAutoFit/>
          </a:bodyPr>
          <a:lstStyle/>
          <a:p>
            <a:pPr algn="ctr"/>
            <a:r>
              <a:rPr lang="en-US" dirty="0"/>
              <a:t>Personally disabled</a:t>
            </a:r>
          </a:p>
        </p:txBody>
      </p:sp>
      <p:sp>
        <p:nvSpPr>
          <p:cNvPr id="9" name="TextBox 8"/>
          <p:cNvSpPr txBox="1"/>
          <p:nvPr/>
        </p:nvSpPr>
        <p:spPr>
          <a:xfrm>
            <a:off x="6248400" y="4800600"/>
            <a:ext cx="2667000" cy="369332"/>
          </a:xfrm>
          <a:prstGeom prst="rect">
            <a:avLst/>
          </a:prstGeom>
          <a:noFill/>
          <a:ln>
            <a:solidFill>
              <a:schemeClr val="tx1"/>
            </a:solidFill>
          </a:ln>
        </p:spPr>
        <p:txBody>
          <a:bodyPr wrap="square" rtlCol="0">
            <a:spAutoFit/>
          </a:bodyPr>
          <a:lstStyle/>
          <a:p>
            <a:pPr algn="ctr"/>
            <a:r>
              <a:rPr lang="en-US" dirty="0"/>
              <a:t>Total disabled community</a:t>
            </a:r>
          </a:p>
        </p:txBody>
      </p:sp>
      <p:cxnSp>
        <p:nvCxnSpPr>
          <p:cNvPr id="10" name="Straight Connector 9"/>
          <p:cNvCxnSpPr/>
          <p:nvPr/>
        </p:nvCxnSpPr>
        <p:spPr>
          <a:xfrm>
            <a:off x="33528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40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5</a:t>
            </a:fld>
            <a:endParaRPr lang="en-US" dirty="0">
              <a:solidFill>
                <a:srgbClr val="EEECE1"/>
              </a:solidFill>
            </a:endParaRPr>
          </a:p>
        </p:txBody>
      </p:sp>
      <p:sp>
        <p:nvSpPr>
          <p:cNvPr id="5" name="Rectangle 4"/>
          <p:cNvSpPr/>
          <p:nvPr/>
        </p:nvSpPr>
        <p:spPr>
          <a:xfrm>
            <a:off x="152400" y="533400"/>
            <a:ext cx="8929048" cy="630942"/>
          </a:xfrm>
          <a:prstGeom prst="rect">
            <a:avLst/>
          </a:prstGeom>
        </p:spPr>
        <p:txBody>
          <a:bodyPr wrap="square">
            <a:spAutoFit/>
          </a:bodyPr>
          <a:lstStyle/>
          <a:p>
            <a:r>
              <a:rPr lang="en-US" sz="3500" dirty="0">
                <a:solidFill>
                  <a:prstClr val="black"/>
                </a:solidFill>
                <a:latin typeface="Franklin Gothic Demi Cond"/>
                <a:cs typeface="Franklin Gothic Demi Cond"/>
              </a:rPr>
              <a:t>Majorities now approve of President Obama</a:t>
            </a:r>
          </a:p>
        </p:txBody>
      </p:sp>
      <p:sp>
        <p:nvSpPr>
          <p:cNvPr id="14" name="AutoShape 4"/>
          <p:cNvSpPr>
            <a:spLocks noChangeArrowheads="1"/>
          </p:cNvSpPr>
          <p:nvPr/>
        </p:nvSpPr>
        <p:spPr bwMode="auto">
          <a:xfrm>
            <a:off x="152400" y="1143000"/>
            <a:ext cx="8686800" cy="1905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Do you approve or disapprove of the way Barack Obama is handling his job as president?</a:t>
            </a:r>
          </a:p>
        </p:txBody>
      </p:sp>
      <p:sp>
        <p:nvSpPr>
          <p:cNvPr id="23" name="TextBox 22"/>
          <p:cNvSpPr txBox="1"/>
          <p:nvPr/>
        </p:nvSpPr>
        <p:spPr>
          <a:xfrm>
            <a:off x="172450" y="5204936"/>
            <a:ext cx="8610074" cy="954107"/>
          </a:xfrm>
          <a:prstGeom prst="rect">
            <a:avLst/>
          </a:prstGeom>
          <a:solidFill>
            <a:srgbClr val="FFFFFF">
              <a:lumMod val="85000"/>
            </a:srgbClr>
          </a:solidFill>
          <a:ln>
            <a:solidFill>
              <a:srgbClr val="000000"/>
            </a:solidFill>
          </a:ln>
        </p:spPr>
        <p:txBody>
          <a:bodyPr wrap="square" rtlCol="0">
            <a:spAutoFit/>
          </a:bodyPr>
          <a:lstStyle/>
          <a:p>
            <a:r>
              <a:rPr lang="en-US" sz="1400" kern="0" dirty="0">
                <a:solidFill>
                  <a:srgbClr val="000000"/>
                </a:solidFill>
              </a:rPr>
              <a:t>“</a:t>
            </a:r>
            <a:r>
              <a:rPr lang="en-US" sz="1400" i="1" kern="0" dirty="0">
                <a:solidFill>
                  <a:srgbClr val="000000"/>
                </a:solidFill>
              </a:rPr>
              <a:t>Do you approve or disapprove of the way Barack Obama is handling his job as president?”</a:t>
            </a:r>
          </a:p>
          <a:p>
            <a:endParaRPr lang="en-US" sz="1400" i="1" kern="0" dirty="0">
              <a:solidFill>
                <a:srgbClr val="000000"/>
              </a:solidFill>
            </a:endParaRPr>
          </a:p>
          <a:p>
            <a:r>
              <a:rPr lang="en-US" sz="1400" b="1" kern="0" dirty="0">
                <a:solidFill>
                  <a:srgbClr val="000000"/>
                </a:solidFill>
              </a:rPr>
              <a:t>Total</a:t>
            </a:r>
            <a:r>
              <a:rPr lang="en-US" sz="1400" kern="0" dirty="0">
                <a:solidFill>
                  <a:srgbClr val="000000"/>
                </a:solidFill>
              </a:rPr>
              <a:t>, approve, 56 percent, disapprove 41 percent.</a:t>
            </a:r>
            <a:r>
              <a:rPr lang="en-US" sz="1400" b="1" kern="0" dirty="0">
                <a:solidFill>
                  <a:srgbClr val="000000"/>
                </a:solidFill>
              </a:rPr>
              <a:t> Personally disabled,</a:t>
            </a:r>
            <a:r>
              <a:rPr lang="en-US" sz="1400" kern="0" dirty="0">
                <a:solidFill>
                  <a:srgbClr val="000000"/>
                </a:solidFill>
              </a:rPr>
              <a:t> approve, 56 percent, disapprove 40 percent. </a:t>
            </a:r>
            <a:r>
              <a:rPr lang="en-US" sz="1400" b="1" dirty="0">
                <a:solidFill>
                  <a:prstClr val="black"/>
                </a:solidFill>
              </a:rPr>
              <a:t>Total disabled community</a:t>
            </a:r>
            <a:r>
              <a:rPr lang="en-US" sz="1400" dirty="0">
                <a:solidFill>
                  <a:prstClr val="black"/>
                </a:solidFill>
              </a:rPr>
              <a:t>, </a:t>
            </a:r>
            <a:r>
              <a:rPr lang="en-US" sz="1400" kern="0" dirty="0">
                <a:solidFill>
                  <a:srgbClr val="000000"/>
                </a:solidFill>
              </a:rPr>
              <a:t>approve, 54 percent, disapprove 44 percent</a:t>
            </a:r>
            <a:r>
              <a:rPr lang="en-US" sz="1400" dirty="0">
                <a:solidFill>
                  <a:prstClr val="black"/>
                </a:solidFill>
              </a:rPr>
              <a:t>. </a:t>
            </a:r>
          </a:p>
        </p:txBody>
      </p:sp>
      <p:graphicFrame>
        <p:nvGraphicFramePr>
          <p:cNvPr id="12" name="Chart 11"/>
          <p:cNvGraphicFramePr/>
          <p:nvPr>
            <p:extLst>
              <p:ext uri="{D42A27DB-BD31-4B8C-83A1-F6EECF244321}">
                <p14:modId xmlns:p14="http://schemas.microsoft.com/office/powerpoint/2010/main" val="892388907"/>
              </p:ext>
            </p:extLst>
          </p:nvPr>
        </p:nvGraphicFramePr>
        <p:xfrm>
          <a:off x="228600" y="1480126"/>
          <a:ext cx="8458200" cy="32442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14400" y="4800600"/>
            <a:ext cx="1828800" cy="369332"/>
          </a:xfrm>
          <a:prstGeom prst="rect">
            <a:avLst/>
          </a:prstGeom>
          <a:noFill/>
          <a:ln>
            <a:solidFill>
              <a:schemeClr val="tx1"/>
            </a:solidFill>
          </a:ln>
        </p:spPr>
        <p:txBody>
          <a:bodyPr wrap="square" rtlCol="0">
            <a:spAutoFit/>
          </a:bodyPr>
          <a:lstStyle/>
          <a:p>
            <a:pPr algn="ctr"/>
            <a:r>
              <a:rPr lang="en-US" dirty="0"/>
              <a:t>Total</a:t>
            </a:r>
          </a:p>
        </p:txBody>
      </p:sp>
      <p:sp>
        <p:nvSpPr>
          <p:cNvPr id="8" name="TextBox 7"/>
          <p:cNvSpPr txBox="1"/>
          <p:nvPr/>
        </p:nvSpPr>
        <p:spPr>
          <a:xfrm>
            <a:off x="3581400" y="4800600"/>
            <a:ext cx="2057400" cy="369332"/>
          </a:xfrm>
          <a:prstGeom prst="rect">
            <a:avLst/>
          </a:prstGeom>
          <a:noFill/>
          <a:ln>
            <a:solidFill>
              <a:schemeClr val="tx1"/>
            </a:solidFill>
          </a:ln>
        </p:spPr>
        <p:txBody>
          <a:bodyPr wrap="square" rtlCol="0">
            <a:spAutoFit/>
          </a:bodyPr>
          <a:lstStyle/>
          <a:p>
            <a:pPr algn="ctr"/>
            <a:r>
              <a:rPr lang="en-US" dirty="0"/>
              <a:t>Personally disabled</a:t>
            </a:r>
          </a:p>
        </p:txBody>
      </p:sp>
      <p:sp>
        <p:nvSpPr>
          <p:cNvPr id="9" name="TextBox 8"/>
          <p:cNvSpPr txBox="1"/>
          <p:nvPr/>
        </p:nvSpPr>
        <p:spPr>
          <a:xfrm>
            <a:off x="6248400" y="4800600"/>
            <a:ext cx="2667000" cy="369332"/>
          </a:xfrm>
          <a:prstGeom prst="rect">
            <a:avLst/>
          </a:prstGeom>
          <a:noFill/>
          <a:ln>
            <a:solidFill>
              <a:schemeClr val="tx1"/>
            </a:solidFill>
          </a:ln>
        </p:spPr>
        <p:txBody>
          <a:bodyPr wrap="square" rtlCol="0">
            <a:spAutoFit/>
          </a:bodyPr>
          <a:lstStyle/>
          <a:p>
            <a:pPr algn="ctr"/>
            <a:r>
              <a:rPr lang="en-US" dirty="0"/>
              <a:t>Total disabled community</a:t>
            </a:r>
          </a:p>
        </p:txBody>
      </p:sp>
      <p:cxnSp>
        <p:nvCxnSpPr>
          <p:cNvPr id="10" name="Straight Connector 9"/>
          <p:cNvCxnSpPr/>
          <p:nvPr/>
        </p:nvCxnSpPr>
        <p:spPr>
          <a:xfrm>
            <a:off x="33528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1691178"/>
            <a:ext cx="0" cy="3478754"/>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5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6</a:t>
            </a:fld>
            <a:endParaRPr lang="en-US" dirty="0">
              <a:solidFill>
                <a:srgbClr val="EEECE1"/>
              </a:solidFill>
            </a:endParaRPr>
          </a:p>
        </p:txBody>
      </p:sp>
      <p:sp>
        <p:nvSpPr>
          <p:cNvPr id="5" name="Rectangle 4"/>
          <p:cNvSpPr/>
          <p:nvPr/>
        </p:nvSpPr>
        <p:spPr>
          <a:xfrm>
            <a:off x="152400" y="588258"/>
            <a:ext cx="8929048" cy="630942"/>
          </a:xfrm>
          <a:prstGeom prst="rect">
            <a:avLst/>
          </a:prstGeom>
        </p:spPr>
        <p:txBody>
          <a:bodyPr wrap="square">
            <a:spAutoFit/>
          </a:bodyPr>
          <a:lstStyle/>
          <a:p>
            <a:r>
              <a:rPr lang="en-US" sz="3500" dirty="0">
                <a:solidFill>
                  <a:prstClr val="black"/>
                </a:solidFill>
                <a:latin typeface="Franklin Gothic Demi Cond"/>
                <a:cs typeface="Franklin Gothic Demi Cond"/>
              </a:rPr>
              <a:t>Addressing disabilities winning campaign strategy</a:t>
            </a:r>
            <a:endParaRPr lang="en-US" sz="3500" spc="50" dirty="0">
              <a:solidFill>
                <a:srgbClr val="6DB33F"/>
              </a:solidFill>
              <a:latin typeface="Franklin Gothic Demi Cond"/>
              <a:cs typeface="Franklin Gothic Demi Cond"/>
            </a:endParaRPr>
          </a:p>
        </p:txBody>
      </p:sp>
      <p:graphicFrame>
        <p:nvGraphicFramePr>
          <p:cNvPr id="4" name="Chart 3"/>
          <p:cNvGraphicFramePr/>
          <p:nvPr>
            <p:extLst>
              <p:ext uri="{D42A27DB-BD31-4B8C-83A1-F6EECF244321}">
                <p14:modId xmlns:p14="http://schemas.microsoft.com/office/powerpoint/2010/main" val="3603830615"/>
              </p:ext>
            </p:extLst>
          </p:nvPr>
        </p:nvGraphicFramePr>
        <p:xfrm>
          <a:off x="4800600" y="1981200"/>
          <a:ext cx="4280848" cy="2514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0" y="36576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AutoShape 4"/>
          <p:cNvSpPr>
            <a:spLocks noChangeArrowheads="1"/>
          </p:cNvSpPr>
          <p:nvPr/>
        </p:nvSpPr>
        <p:spPr bwMode="auto">
          <a:xfrm>
            <a:off x="152400" y="1219200"/>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latin typeface="+mj-lt"/>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endParaRPr lang="en-US" sz="1400" b="0" i="1" dirty="0">
              <a:solidFill>
                <a:srgbClr val="000000"/>
              </a:solidFill>
              <a:latin typeface="+mj-lt"/>
            </a:endParaRPr>
          </a:p>
        </p:txBody>
      </p:sp>
      <p:sp>
        <p:nvSpPr>
          <p:cNvPr id="15" name="TextBox 1"/>
          <p:cNvSpPr txBox="1"/>
          <p:nvPr/>
        </p:nvSpPr>
        <p:spPr>
          <a:xfrm>
            <a:off x="83938" y="2209800"/>
            <a:ext cx="6545869"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Ending rape and assault of children and adults with disabilities</a:t>
            </a:r>
            <a:endParaRPr lang="en-US" sz="1800" i="0" dirty="0">
              <a:solidFill>
                <a:srgbClr val="000000"/>
              </a:solidFill>
            </a:endParaRPr>
          </a:p>
        </p:txBody>
      </p:sp>
      <p:sp>
        <p:nvSpPr>
          <p:cNvPr id="16" name="TextBox 1"/>
          <p:cNvSpPr txBox="1"/>
          <p:nvPr/>
        </p:nvSpPr>
        <p:spPr>
          <a:xfrm>
            <a:off x="87438" y="3657600"/>
            <a:ext cx="6541962"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Expanding job and career opportunities for people with disabilities, so they can succeed just like anyone else.</a:t>
            </a:r>
          </a:p>
        </p:txBody>
      </p:sp>
      <p:cxnSp>
        <p:nvCxnSpPr>
          <p:cNvPr id="19" name="Straight Connector 18"/>
          <p:cNvCxnSpPr/>
          <p:nvPr/>
        </p:nvCxnSpPr>
        <p:spPr bwMode="auto">
          <a:xfrm>
            <a:off x="0" y="28956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 name="TextBox 1"/>
          <p:cNvSpPr txBox="1"/>
          <p:nvPr/>
        </p:nvSpPr>
        <p:spPr>
          <a:xfrm>
            <a:off x="83531" y="2971800"/>
            <a:ext cx="6545869" cy="62411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Ensuring that children with disabilities get the education and training they need to succeed</a:t>
            </a:r>
            <a:endParaRPr lang="en-US" sz="1800" i="0" dirty="0">
              <a:solidFill>
                <a:srgbClr val="000000"/>
              </a:solidFill>
            </a:endParaRPr>
          </a:p>
        </p:txBody>
      </p:sp>
      <p:sp>
        <p:nvSpPr>
          <p:cNvPr id="23" name="TextBox 22"/>
          <p:cNvSpPr txBox="1"/>
          <p:nvPr/>
        </p:nvSpPr>
        <p:spPr>
          <a:xfrm>
            <a:off x="152400" y="4419600"/>
            <a:ext cx="8610074" cy="1815882"/>
          </a:xfrm>
          <a:prstGeom prst="rect">
            <a:avLst/>
          </a:prstGeom>
          <a:solidFill>
            <a:srgbClr val="FFFFFF">
              <a:lumMod val="85000"/>
            </a:srgbClr>
          </a:solidFill>
          <a:ln>
            <a:solidFill>
              <a:srgbClr val="000000"/>
            </a:solidFill>
          </a:ln>
        </p:spPr>
        <p:txBody>
          <a:bodyPr wrap="square" rtlCol="0">
            <a:spAutoFit/>
          </a:bodyPr>
          <a:lstStyle/>
          <a:p>
            <a:r>
              <a:rPr lang="en-US" sz="1400" kern="0" dirty="0">
                <a:solidFill>
                  <a:srgbClr val="000000"/>
                </a:solidFill>
              </a:rPr>
              <a:t>“</a:t>
            </a:r>
            <a:r>
              <a:rPr lang="en-US" sz="14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 </a:t>
            </a:r>
          </a:p>
          <a:p>
            <a:endParaRPr lang="en-US" sz="1400" i="1" kern="0" dirty="0">
              <a:solidFill>
                <a:srgbClr val="000000"/>
              </a:solidFill>
            </a:endParaRPr>
          </a:p>
          <a:p>
            <a:r>
              <a:rPr lang="en-US" sz="1400" kern="0" dirty="0">
                <a:solidFill>
                  <a:srgbClr val="000000"/>
                </a:solidFill>
              </a:rPr>
              <a:t>Ending rape and assault of children and adults with disabilities, 67 percent much more likely. </a:t>
            </a:r>
            <a:r>
              <a:rPr lang="en-US" sz="1400" dirty="0">
                <a:solidFill>
                  <a:prstClr val="black"/>
                </a:solidFill>
              </a:rPr>
              <a:t>Ensuring that children with disabilities get the education and training they need to succeed</a:t>
            </a:r>
            <a:r>
              <a:rPr lang="en-US" sz="1400" kern="0" dirty="0">
                <a:solidFill>
                  <a:srgbClr val="000000"/>
                </a:solidFill>
              </a:rPr>
              <a:t>, 61 percent much more likely. </a:t>
            </a:r>
            <a:r>
              <a:rPr lang="en-US" sz="1400" dirty="0">
                <a:solidFill>
                  <a:prstClr val="black"/>
                </a:solidFill>
              </a:rPr>
              <a:t>Expanding job and career opportunities for people with disabilities, so they can succeed just like anyone else, 59 percent much more likely. </a:t>
            </a:r>
          </a:p>
        </p:txBody>
      </p:sp>
    </p:spTree>
    <p:extLst>
      <p:ext uri="{BB962C8B-B14F-4D97-AF65-F5344CB8AC3E}">
        <p14:creationId xmlns:p14="http://schemas.microsoft.com/office/powerpoint/2010/main" val="137320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7</a:t>
            </a:fld>
            <a:endParaRPr lang="en-US" dirty="0">
              <a:solidFill>
                <a:srgbClr val="EEECE1"/>
              </a:solidFill>
            </a:endParaRPr>
          </a:p>
        </p:txBody>
      </p:sp>
      <p:sp>
        <p:nvSpPr>
          <p:cNvPr id="5" name="Rectangle 4"/>
          <p:cNvSpPr/>
          <p:nvPr/>
        </p:nvSpPr>
        <p:spPr>
          <a:xfrm>
            <a:off x="152400" y="588258"/>
            <a:ext cx="8929048" cy="630942"/>
          </a:xfrm>
          <a:prstGeom prst="rect">
            <a:avLst/>
          </a:prstGeom>
        </p:spPr>
        <p:txBody>
          <a:bodyPr wrap="square">
            <a:spAutoFit/>
          </a:bodyPr>
          <a:lstStyle/>
          <a:p>
            <a:r>
              <a:rPr lang="en-US" sz="3500" dirty="0">
                <a:solidFill>
                  <a:prstClr val="black"/>
                </a:solidFill>
                <a:latin typeface="Franklin Gothic Demi Cond"/>
                <a:cs typeface="Franklin Gothic Demi Cond"/>
              </a:rPr>
              <a:t>Other policies receive strong support as well</a:t>
            </a:r>
          </a:p>
        </p:txBody>
      </p:sp>
      <p:graphicFrame>
        <p:nvGraphicFramePr>
          <p:cNvPr id="4" name="Chart 3"/>
          <p:cNvGraphicFramePr/>
          <p:nvPr>
            <p:extLst>
              <p:ext uri="{D42A27DB-BD31-4B8C-83A1-F6EECF244321}">
                <p14:modId xmlns:p14="http://schemas.microsoft.com/office/powerpoint/2010/main" val="332324227"/>
              </p:ext>
            </p:extLst>
          </p:nvPr>
        </p:nvGraphicFramePr>
        <p:xfrm>
          <a:off x="4800600" y="1981199"/>
          <a:ext cx="4280848" cy="259080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bwMode="auto">
          <a:xfrm>
            <a:off x="0" y="28956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0" y="37338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AutoShape 4"/>
          <p:cNvSpPr>
            <a:spLocks noChangeArrowheads="1"/>
          </p:cNvSpPr>
          <p:nvPr/>
        </p:nvSpPr>
        <p:spPr bwMode="auto">
          <a:xfrm>
            <a:off x="152400" y="1219200"/>
            <a:ext cx="8686800" cy="6858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87438" y="2209800"/>
            <a:ext cx="6541962"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Standing up against Hollywood bigotry and negative portrayals of people with disabilities.</a:t>
            </a:r>
          </a:p>
        </p:txBody>
      </p:sp>
      <p:sp>
        <p:nvSpPr>
          <p:cNvPr id="18" name="TextBox 1"/>
          <p:cNvSpPr txBox="1"/>
          <p:nvPr/>
        </p:nvSpPr>
        <p:spPr>
          <a:xfrm>
            <a:off x="87440" y="3733800"/>
            <a:ext cx="6541963" cy="685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Promoting positive media portrayals of people with disabilities in TV, Hollywood movies, and books</a:t>
            </a:r>
          </a:p>
        </p:txBody>
      </p:sp>
      <p:sp>
        <p:nvSpPr>
          <p:cNvPr id="25" name="TextBox 1"/>
          <p:cNvSpPr txBox="1"/>
          <p:nvPr/>
        </p:nvSpPr>
        <p:spPr>
          <a:xfrm>
            <a:off x="83938" y="3047999"/>
            <a:ext cx="6545869" cy="609601"/>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rPr>
              <a:t>Ensuring that criminal justice reform specifically addresses the issues of the 750,000 people with disabilities incarcerated in America</a:t>
            </a:r>
          </a:p>
        </p:txBody>
      </p:sp>
      <p:sp>
        <p:nvSpPr>
          <p:cNvPr id="22" name="TextBox 21"/>
          <p:cNvSpPr txBox="1"/>
          <p:nvPr/>
        </p:nvSpPr>
        <p:spPr>
          <a:xfrm>
            <a:off x="229126" y="4432518"/>
            <a:ext cx="8610074" cy="1815882"/>
          </a:xfrm>
          <a:prstGeom prst="rect">
            <a:avLst/>
          </a:prstGeom>
          <a:solidFill>
            <a:srgbClr val="FFFFFF">
              <a:lumMod val="85000"/>
            </a:srgbClr>
          </a:solidFill>
          <a:ln>
            <a:solidFill>
              <a:srgbClr val="000000"/>
            </a:solidFill>
          </a:ln>
        </p:spPr>
        <p:txBody>
          <a:bodyPr wrap="square" rtlCol="0">
            <a:spAutoFit/>
          </a:bodyPr>
          <a:lstStyle/>
          <a:p>
            <a:r>
              <a:rPr kumimoji="0" lang="en-US" sz="1400" b="0" i="0" u="none" strike="noStrike" kern="0" cap="none" spc="0" normalizeH="0" baseline="0" noProof="0" dirty="0">
                <a:ln>
                  <a:noFill/>
                </a:ln>
                <a:solidFill>
                  <a:srgbClr val="000000"/>
                </a:solidFill>
                <a:effectLst/>
                <a:uLnTx/>
                <a:uFillTx/>
              </a:rPr>
              <a:t>“</a:t>
            </a:r>
            <a:r>
              <a:rPr lang="en-US" sz="14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r>
              <a:rPr kumimoji="0" lang="en-US" sz="1400" b="0" i="1" u="none" strike="noStrike" kern="0" cap="none" spc="0" normalizeH="0" baseline="0" noProof="0" dirty="0">
                <a:ln>
                  <a:noFill/>
                </a:ln>
                <a:solidFill>
                  <a:srgbClr val="000000"/>
                </a:solidFill>
                <a:effectLst/>
                <a:uLnTx/>
                <a:uFillTx/>
              </a:rPr>
              <a:t>” </a:t>
            </a:r>
          </a:p>
          <a:p>
            <a:endParaRPr lang="en-US" sz="1400" i="1" kern="0" dirty="0">
              <a:solidFill>
                <a:srgbClr val="000000"/>
              </a:solidFill>
            </a:endParaRPr>
          </a:p>
          <a:p>
            <a:r>
              <a:rPr lang="en-US" sz="1400" dirty="0">
                <a:solidFill>
                  <a:prstClr val="black"/>
                </a:solidFill>
              </a:rPr>
              <a:t>Standing up against Hollywood bigotry and negative portrayals of people with disabilities, 39 percent much more likely. Ensuring that criminal justice reform specifically addresses the issues of the 750,000 people with disabilities incarcerated in America, 30 percent much more likely. Promoting positive media portrayals of people with disabilities in TV, Hollywood movies, and books, 30 percent much more likely. </a:t>
            </a:r>
          </a:p>
        </p:txBody>
      </p:sp>
    </p:spTree>
    <p:extLst>
      <p:ext uri="{BB962C8B-B14F-4D97-AF65-F5344CB8AC3E}">
        <p14:creationId xmlns:p14="http://schemas.microsoft.com/office/powerpoint/2010/main" val="220632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8</a:t>
            </a:fld>
            <a:endParaRPr lang="en-US" dirty="0">
              <a:solidFill>
                <a:srgbClr val="EEECE1"/>
              </a:solidFill>
            </a:endParaRPr>
          </a:p>
        </p:txBody>
      </p:sp>
      <p:sp>
        <p:nvSpPr>
          <p:cNvPr id="5" name="Rectangle 4"/>
          <p:cNvSpPr/>
          <p:nvPr/>
        </p:nvSpPr>
        <p:spPr>
          <a:xfrm>
            <a:off x="0" y="534259"/>
            <a:ext cx="9081448" cy="630942"/>
          </a:xfrm>
          <a:prstGeom prst="rect">
            <a:avLst/>
          </a:prstGeom>
        </p:spPr>
        <p:txBody>
          <a:bodyPr wrap="square">
            <a:spAutoFit/>
          </a:bodyPr>
          <a:lstStyle/>
          <a:p>
            <a:r>
              <a:rPr lang="en-US" sz="3500" dirty="0">
                <a:solidFill>
                  <a:prstClr val="black"/>
                </a:solidFill>
                <a:latin typeface="Franklin Gothic Demi Cond"/>
                <a:cs typeface="Franklin Gothic Demi Cond"/>
              </a:rPr>
              <a:t>Among Republicans</a:t>
            </a:r>
          </a:p>
        </p:txBody>
      </p:sp>
      <p:graphicFrame>
        <p:nvGraphicFramePr>
          <p:cNvPr id="4" name="Chart 3"/>
          <p:cNvGraphicFramePr/>
          <p:nvPr>
            <p:extLst>
              <p:ext uri="{D42A27DB-BD31-4B8C-83A1-F6EECF244321}">
                <p14:modId xmlns:p14="http://schemas.microsoft.com/office/powerpoint/2010/main" val="270186926"/>
              </p:ext>
            </p:extLst>
          </p:nvPr>
        </p:nvGraphicFramePr>
        <p:xfrm>
          <a:off x="3048000" y="1828800"/>
          <a:ext cx="6033448"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1430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0" y="2057400"/>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Ending rape and assault of children and adults with disabilities.</a:t>
            </a:r>
          </a:p>
        </p:txBody>
      </p:sp>
      <p:sp>
        <p:nvSpPr>
          <p:cNvPr id="18" name="TextBox 1"/>
          <p:cNvSpPr txBox="1"/>
          <p:nvPr/>
        </p:nvSpPr>
        <p:spPr>
          <a:xfrm>
            <a:off x="0" y="3124200"/>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Standing up against Hollywood bigotry</a:t>
            </a:r>
          </a:p>
        </p:txBody>
      </p:sp>
      <p:cxnSp>
        <p:nvCxnSpPr>
          <p:cNvPr id="21" name="Straight Connector 20"/>
          <p:cNvCxnSpPr/>
          <p:nvPr/>
        </p:nvCxnSpPr>
        <p:spPr bwMode="auto">
          <a:xfrm>
            <a:off x="0" y="2362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0" y="3429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1"/>
          <p:cNvSpPr txBox="1"/>
          <p:nvPr/>
        </p:nvSpPr>
        <p:spPr>
          <a:xfrm>
            <a:off x="0" y="3505200"/>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Promoting positive media portrayals</a:t>
            </a:r>
          </a:p>
        </p:txBody>
      </p:sp>
      <p:sp>
        <p:nvSpPr>
          <p:cNvPr id="22" name="TextBox 21"/>
          <p:cNvSpPr txBox="1"/>
          <p:nvPr/>
        </p:nvSpPr>
        <p:spPr>
          <a:xfrm>
            <a:off x="163638" y="4648200"/>
            <a:ext cx="8827962" cy="1754326"/>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a:p>
            <a:endParaRPr lang="en-US" sz="1200" i="1" kern="0" dirty="0">
              <a:solidFill>
                <a:srgbClr val="000000"/>
              </a:solidFill>
            </a:endParaRPr>
          </a:p>
          <a:p>
            <a:r>
              <a:rPr lang="en-US" sz="1200" kern="0" dirty="0">
                <a:solidFill>
                  <a:srgbClr val="000000"/>
                </a:solidFill>
              </a:rPr>
              <a:t>Ending rape and assault of children and adults with disabilities, 63 percent much more likely. </a:t>
            </a:r>
            <a:r>
              <a:rPr lang="en-US" sz="1200" dirty="0">
                <a:solidFill>
                  <a:prstClr val="black"/>
                </a:solidFill>
              </a:rPr>
              <a:t>Expanding job and career opportunities for people with disabilities</a:t>
            </a:r>
            <a:r>
              <a:rPr lang="en-US" sz="1200" kern="0" dirty="0">
                <a:solidFill>
                  <a:srgbClr val="000000"/>
                </a:solidFill>
              </a:rPr>
              <a:t>, 49 percent much more likely. </a:t>
            </a:r>
            <a:r>
              <a:rPr lang="en-US" sz="1200" dirty="0">
                <a:solidFill>
                  <a:prstClr val="black"/>
                </a:solidFill>
              </a:rPr>
              <a:t>Ensuring that children with disabilities get the education and training they need, 42 percent much more likely. </a:t>
            </a:r>
            <a:r>
              <a:rPr lang="en-US" sz="1200" kern="0" dirty="0">
                <a:solidFill>
                  <a:srgbClr val="000000"/>
                </a:solidFill>
              </a:rPr>
              <a:t>Standing up against Hollywood bigotry, 34 percent much more likely. </a:t>
            </a:r>
            <a:r>
              <a:rPr lang="en-US" sz="1200" dirty="0">
                <a:solidFill>
                  <a:prstClr val="black"/>
                </a:solidFill>
              </a:rPr>
              <a:t>Promoting positive media portrayals</a:t>
            </a:r>
            <a:r>
              <a:rPr lang="en-US" sz="1200" kern="0" dirty="0">
                <a:solidFill>
                  <a:srgbClr val="000000"/>
                </a:solidFill>
              </a:rPr>
              <a:t>, 19 percent much more likely. </a:t>
            </a:r>
            <a:r>
              <a:rPr lang="en-US" sz="1200" dirty="0">
                <a:solidFill>
                  <a:prstClr val="black"/>
                </a:solidFill>
              </a:rPr>
              <a:t>Ensuring that criminal justice reform specifically addresses the people with disabilities, 12 percent much more likely.</a:t>
            </a:r>
          </a:p>
        </p:txBody>
      </p:sp>
      <p:sp>
        <p:nvSpPr>
          <p:cNvPr id="12" name="TextBox 1"/>
          <p:cNvSpPr txBox="1"/>
          <p:nvPr/>
        </p:nvSpPr>
        <p:spPr>
          <a:xfrm>
            <a:off x="0" y="3810000"/>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criminal justice reform specifically addresses the people with disabilities</a:t>
            </a:r>
          </a:p>
        </p:txBody>
      </p:sp>
      <p:sp>
        <p:nvSpPr>
          <p:cNvPr id="13" name="TextBox 1"/>
          <p:cNvSpPr txBox="1"/>
          <p:nvPr/>
        </p:nvSpPr>
        <p:spPr>
          <a:xfrm>
            <a:off x="0" y="2438400"/>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Expanding job and career opportunities for people with disabilities</a:t>
            </a:r>
          </a:p>
        </p:txBody>
      </p:sp>
      <p:sp>
        <p:nvSpPr>
          <p:cNvPr id="15" name="TextBox 1"/>
          <p:cNvSpPr txBox="1"/>
          <p:nvPr/>
        </p:nvSpPr>
        <p:spPr>
          <a:xfrm>
            <a:off x="0" y="2828636"/>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children with disabilities get the education and training they need</a:t>
            </a:r>
          </a:p>
        </p:txBody>
      </p:sp>
      <p:cxnSp>
        <p:nvCxnSpPr>
          <p:cNvPr id="16" name="Straight Connector 15"/>
          <p:cNvCxnSpPr/>
          <p:nvPr/>
        </p:nvCxnSpPr>
        <p:spPr bwMode="auto">
          <a:xfrm>
            <a:off x="0" y="2743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0" y="3810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a:off x="0" y="3048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63638" y="4267200"/>
            <a:ext cx="8827962" cy="276999"/>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*This includes independents who lean Republican</a:t>
            </a:r>
            <a:endParaRPr lang="en-US" sz="1200" dirty="0">
              <a:solidFill>
                <a:prstClr val="black"/>
              </a:solidFill>
            </a:endParaRPr>
          </a:p>
        </p:txBody>
      </p:sp>
    </p:spTree>
    <p:extLst>
      <p:ext uri="{BB962C8B-B14F-4D97-AF65-F5344CB8AC3E}">
        <p14:creationId xmlns:p14="http://schemas.microsoft.com/office/powerpoint/2010/main" val="93974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9</a:t>
            </a:fld>
            <a:endParaRPr lang="en-US" dirty="0">
              <a:solidFill>
                <a:srgbClr val="EEECE1"/>
              </a:solidFill>
            </a:endParaRPr>
          </a:p>
        </p:txBody>
      </p:sp>
      <p:sp>
        <p:nvSpPr>
          <p:cNvPr id="5" name="Rectangle 4"/>
          <p:cNvSpPr/>
          <p:nvPr/>
        </p:nvSpPr>
        <p:spPr>
          <a:xfrm>
            <a:off x="0" y="534259"/>
            <a:ext cx="9081448" cy="630942"/>
          </a:xfrm>
          <a:prstGeom prst="rect">
            <a:avLst/>
          </a:prstGeom>
        </p:spPr>
        <p:txBody>
          <a:bodyPr wrap="square">
            <a:spAutoFit/>
          </a:bodyPr>
          <a:lstStyle/>
          <a:p>
            <a:r>
              <a:rPr lang="en-US" sz="3500" dirty="0">
                <a:solidFill>
                  <a:prstClr val="black"/>
                </a:solidFill>
                <a:latin typeface="Franklin Gothic Demi Cond"/>
                <a:cs typeface="Franklin Gothic Demi Cond"/>
              </a:rPr>
              <a:t>Among Democrats</a:t>
            </a:r>
          </a:p>
        </p:txBody>
      </p:sp>
      <p:graphicFrame>
        <p:nvGraphicFramePr>
          <p:cNvPr id="4" name="Chart 3"/>
          <p:cNvGraphicFramePr/>
          <p:nvPr>
            <p:extLst>
              <p:ext uri="{D42A27DB-BD31-4B8C-83A1-F6EECF244321}">
                <p14:modId xmlns:p14="http://schemas.microsoft.com/office/powerpoint/2010/main" val="237588481"/>
              </p:ext>
            </p:extLst>
          </p:nvPr>
        </p:nvGraphicFramePr>
        <p:xfrm>
          <a:off x="3048000" y="1828800"/>
          <a:ext cx="6033448"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AutoShape 4"/>
          <p:cNvSpPr>
            <a:spLocks noChangeArrowheads="1"/>
          </p:cNvSpPr>
          <p:nvPr/>
        </p:nvSpPr>
        <p:spPr bwMode="auto">
          <a:xfrm>
            <a:off x="152400" y="1143000"/>
            <a:ext cx="8686800" cy="5334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p:txBody>
      </p:sp>
      <p:sp>
        <p:nvSpPr>
          <p:cNvPr id="17" name="TextBox 1"/>
          <p:cNvSpPr txBox="1"/>
          <p:nvPr/>
        </p:nvSpPr>
        <p:spPr>
          <a:xfrm>
            <a:off x="0" y="2414154"/>
            <a:ext cx="6541962" cy="252846"/>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Ending rape and assault of children and adults with disabilities.</a:t>
            </a:r>
          </a:p>
        </p:txBody>
      </p:sp>
      <p:sp>
        <p:nvSpPr>
          <p:cNvPr id="18" name="TextBox 1"/>
          <p:cNvSpPr txBox="1"/>
          <p:nvPr/>
        </p:nvSpPr>
        <p:spPr>
          <a:xfrm>
            <a:off x="0" y="3505200"/>
            <a:ext cx="6541963"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Standing up against Hollywood bigotry</a:t>
            </a:r>
          </a:p>
        </p:txBody>
      </p:sp>
      <p:cxnSp>
        <p:nvCxnSpPr>
          <p:cNvPr id="21" name="Straight Connector 20"/>
          <p:cNvCxnSpPr/>
          <p:nvPr/>
        </p:nvCxnSpPr>
        <p:spPr bwMode="auto">
          <a:xfrm>
            <a:off x="0" y="2362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0" y="3429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1"/>
          <p:cNvSpPr txBox="1"/>
          <p:nvPr/>
        </p:nvSpPr>
        <p:spPr>
          <a:xfrm>
            <a:off x="0" y="3810000"/>
            <a:ext cx="6545869" cy="3048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Promoting positive media portrayals</a:t>
            </a:r>
          </a:p>
        </p:txBody>
      </p:sp>
      <p:sp>
        <p:nvSpPr>
          <p:cNvPr id="22" name="TextBox 21"/>
          <p:cNvSpPr txBox="1"/>
          <p:nvPr/>
        </p:nvSpPr>
        <p:spPr>
          <a:xfrm>
            <a:off x="163638" y="4572000"/>
            <a:ext cx="8827962" cy="1754326"/>
          </a:xfrm>
          <a:prstGeom prst="rect">
            <a:avLst/>
          </a:prstGeom>
          <a:solidFill>
            <a:srgbClr val="FFFFFF">
              <a:lumMod val="85000"/>
            </a:srgbClr>
          </a:solidFill>
          <a:ln>
            <a:solidFill>
              <a:srgbClr val="000000"/>
            </a:solidFill>
          </a:ln>
        </p:spPr>
        <p:txBody>
          <a:bodyPr wrap="square" rtlCol="0">
            <a:spAutoFit/>
          </a:bodyPr>
          <a:lstStyle/>
          <a:p>
            <a:r>
              <a:rPr lang="en-US" sz="1200" i="1" kern="0" dirty="0">
                <a:solidFill>
                  <a:srgbClr val="000000"/>
                </a:solidFill>
              </a:rPr>
              <a:t>“Now I am going to read you a list of things our leaders can do to address the challenges facing people with disabilities. For each, please tell me if this stand would make you much more likely, somewhat more, a little more or no more likely to support a candidate for elected office who makes this a priority.”</a:t>
            </a:r>
          </a:p>
          <a:p>
            <a:endParaRPr lang="en-US" sz="1200" i="1" kern="0" dirty="0">
              <a:solidFill>
                <a:srgbClr val="000000"/>
              </a:solidFill>
            </a:endParaRPr>
          </a:p>
          <a:p>
            <a:r>
              <a:rPr lang="en-US" sz="1200" dirty="0">
                <a:solidFill>
                  <a:prstClr val="black"/>
                </a:solidFill>
              </a:rPr>
              <a:t>Ensuring that children with disabilities get the education and training they need</a:t>
            </a:r>
            <a:r>
              <a:rPr lang="en-US" sz="1200" kern="0" dirty="0">
                <a:solidFill>
                  <a:srgbClr val="000000"/>
                </a:solidFill>
              </a:rPr>
              <a:t>, 77 percent much more likely. </a:t>
            </a:r>
            <a:r>
              <a:rPr lang="en-US" sz="1200" dirty="0">
                <a:solidFill>
                  <a:prstClr val="black"/>
                </a:solidFill>
              </a:rPr>
              <a:t>Ending rape and assault of children and adults with disabilities</a:t>
            </a:r>
            <a:r>
              <a:rPr lang="en-US" sz="1200" kern="0" dirty="0">
                <a:solidFill>
                  <a:srgbClr val="000000"/>
                </a:solidFill>
              </a:rPr>
              <a:t>, 72 percent much more likely. </a:t>
            </a:r>
            <a:r>
              <a:rPr lang="en-US" sz="1200" dirty="0">
                <a:solidFill>
                  <a:prstClr val="black"/>
                </a:solidFill>
              </a:rPr>
              <a:t>Expanding job and career opportunities for people with disabilities, 67 percent much more likely. </a:t>
            </a:r>
            <a:r>
              <a:rPr lang="en-US" sz="1200" kern="0" dirty="0">
                <a:solidFill>
                  <a:srgbClr val="000000"/>
                </a:solidFill>
              </a:rPr>
              <a:t>Ensuring that criminal justice reform specifically addresses the people with disabilities, 46 percent much more likely. </a:t>
            </a:r>
            <a:r>
              <a:rPr lang="en-US" sz="1200" dirty="0">
                <a:solidFill>
                  <a:prstClr val="black"/>
                </a:solidFill>
              </a:rPr>
              <a:t>Standing up against Hollywood bigotry</a:t>
            </a:r>
            <a:r>
              <a:rPr lang="en-US" sz="1200" kern="0" dirty="0">
                <a:solidFill>
                  <a:srgbClr val="000000"/>
                </a:solidFill>
              </a:rPr>
              <a:t>, 45 percent much more likely. </a:t>
            </a:r>
            <a:r>
              <a:rPr lang="en-US" sz="1200" dirty="0">
                <a:solidFill>
                  <a:prstClr val="black"/>
                </a:solidFill>
              </a:rPr>
              <a:t>Promoting positive media portrayals, 40 percent much more likely.</a:t>
            </a:r>
          </a:p>
        </p:txBody>
      </p:sp>
      <p:sp>
        <p:nvSpPr>
          <p:cNvPr id="12" name="TextBox 1"/>
          <p:cNvSpPr txBox="1"/>
          <p:nvPr/>
        </p:nvSpPr>
        <p:spPr>
          <a:xfrm>
            <a:off x="0" y="3086100"/>
            <a:ext cx="6541962" cy="3429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criminal justice reform specifically addresses the people with disabilities</a:t>
            </a:r>
          </a:p>
        </p:txBody>
      </p:sp>
      <p:sp>
        <p:nvSpPr>
          <p:cNvPr id="13" name="TextBox 1"/>
          <p:cNvSpPr txBox="1"/>
          <p:nvPr/>
        </p:nvSpPr>
        <p:spPr>
          <a:xfrm>
            <a:off x="0" y="2819400"/>
            <a:ext cx="6541962" cy="228600"/>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Expanding job and career opportunities for people with disabilities</a:t>
            </a:r>
          </a:p>
        </p:txBody>
      </p:sp>
      <p:sp>
        <p:nvSpPr>
          <p:cNvPr id="15" name="TextBox 1"/>
          <p:cNvSpPr txBox="1"/>
          <p:nvPr/>
        </p:nvSpPr>
        <p:spPr>
          <a:xfrm>
            <a:off x="0" y="2057400"/>
            <a:ext cx="6541962" cy="219364"/>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000000"/>
                </a:solidFill>
              </a:rPr>
              <a:t>Ensuring that children with disabilities get the education and training they need</a:t>
            </a:r>
          </a:p>
        </p:txBody>
      </p:sp>
      <p:cxnSp>
        <p:nvCxnSpPr>
          <p:cNvPr id="16" name="Straight Connector 15"/>
          <p:cNvCxnSpPr/>
          <p:nvPr/>
        </p:nvCxnSpPr>
        <p:spPr bwMode="auto">
          <a:xfrm>
            <a:off x="0" y="27432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bwMode="auto">
          <a:xfrm>
            <a:off x="0" y="3810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bwMode="auto">
          <a:xfrm>
            <a:off x="0" y="3048000"/>
            <a:ext cx="9081448" cy="0"/>
          </a:xfrm>
          <a:prstGeom prst="line">
            <a:avLst/>
          </a:prstGeom>
          <a:ln>
            <a:solidFill>
              <a:schemeClr val="bg1">
                <a:lumMod val="75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63638" y="4267200"/>
            <a:ext cx="8827962" cy="276999"/>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*This includes independents who lean Democrat</a:t>
            </a:r>
            <a:endParaRPr lang="en-US" sz="1200" dirty="0">
              <a:solidFill>
                <a:prstClr val="black"/>
              </a:solidFill>
            </a:endParaRPr>
          </a:p>
        </p:txBody>
      </p:sp>
    </p:spTree>
    <p:extLst>
      <p:ext uri="{BB962C8B-B14F-4D97-AF65-F5344CB8AC3E}">
        <p14:creationId xmlns:p14="http://schemas.microsoft.com/office/powerpoint/2010/main" val="299619095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4361</TotalTime>
  <Words>1858</Words>
  <Application>Microsoft Office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Franklin Gothic Demi Cond</vt:lpstr>
      <vt:lpstr>Calibri</vt:lpstr>
      <vt:lpstr>Droid Sans</vt:lpstr>
      <vt:lpstr>Arial</vt:lpstr>
      <vt:lpstr>Akzidenz-Grotesk Std Light Ext</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Denton</dc:creator>
  <cp:lastModifiedBy>Jennifer Mizrahi</cp:lastModifiedBy>
  <cp:revision>112</cp:revision>
  <dcterms:created xsi:type="dcterms:W3CDTF">2015-09-28T13:28:17Z</dcterms:created>
  <dcterms:modified xsi:type="dcterms:W3CDTF">2016-10-27T15:56:17Z</dcterms:modified>
</cp:coreProperties>
</file>